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2" r:id="rId2"/>
    <p:sldId id="314" r:id="rId3"/>
    <p:sldId id="285" r:id="rId4"/>
    <p:sldId id="326" r:id="rId5"/>
    <p:sldId id="328" r:id="rId6"/>
    <p:sldId id="327" r:id="rId7"/>
    <p:sldId id="293" r:id="rId8"/>
    <p:sldId id="296" r:id="rId9"/>
    <p:sldId id="295" r:id="rId10"/>
    <p:sldId id="331" r:id="rId11"/>
    <p:sldId id="329" r:id="rId12"/>
    <p:sldId id="330" r:id="rId13"/>
    <p:sldId id="334" r:id="rId14"/>
    <p:sldId id="335" r:id="rId15"/>
    <p:sldId id="322" r:id="rId16"/>
    <p:sldId id="318" r:id="rId17"/>
    <p:sldId id="320" r:id="rId18"/>
    <p:sldId id="33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un Charles Sondhi" initials="ACS" lastIdx="1" clrIdx="0">
    <p:extLst>
      <p:ext uri="{19B8F6BF-5375-455C-9EA6-DF929625EA0E}">
        <p15:presenceInfo xmlns:p15="http://schemas.microsoft.com/office/powerpoint/2012/main" userId="Arun Charles Sond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8" autoAdjust="0"/>
    <p:restoredTop sz="94660"/>
  </p:normalViewPr>
  <p:slideViewPr>
    <p:cSldViewPr snapToGrid="0">
      <p:cViewPr varScale="1">
        <p:scale>
          <a:sx n="106" d="100"/>
          <a:sy n="106" d="100"/>
        </p:scale>
        <p:origin x="7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76FC2-AECD-4723-978C-DA0B73312F91}" type="datetimeFigureOut">
              <a:rPr lang="en-GB" smtClean="0"/>
              <a:t>18/10/2019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3CF4D-85FC-48CF-A289-44B28E1181ED}" type="slidenum">
              <a:rPr lang="en-GB" smtClean="0"/>
              <a:t>‹#›</a:t>
            </a:fld>
            <a:endParaRPr lang="en-GB"/>
          </a:p>
        </p:txBody>
      </p:sp>
    </p:spTree>
    <p:extLst>
      <p:ext uri="{BB962C8B-B14F-4D97-AF65-F5344CB8AC3E}">
        <p14:creationId xmlns:p14="http://schemas.microsoft.com/office/powerpoint/2010/main" val="117682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67094F91-FB8A-4C00-9041-333A190EEC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0607C46-4270-4246-A34D-3D6700EDD7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Need to explain focus of the paper is about the risk aspects…. And differing notions of ‘risk’ for the police and the HC professionals then slide 2 – current context and research evidence…. </a:t>
            </a:r>
          </a:p>
        </p:txBody>
      </p:sp>
      <p:sp>
        <p:nvSpPr>
          <p:cNvPr id="5124" name="Slide Number Placeholder 3">
            <a:extLst>
              <a:ext uri="{FF2B5EF4-FFF2-40B4-BE49-F238E27FC236}">
                <a16:creationId xmlns:a16="http://schemas.microsoft.com/office/drawing/2014/main" id="{9BB0C3AB-B74E-4087-9D91-DCFCB023BD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6B40F4-D35C-40B7-BCC0-872D8A30AECE}"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A778938-63CC-4917-AE22-645E29E84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5945B22-71BD-4076-A9D8-E725C8C9DB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5364" name="Slide Number Placeholder 3">
            <a:extLst>
              <a:ext uri="{FF2B5EF4-FFF2-40B4-BE49-F238E27FC236}">
                <a16:creationId xmlns:a16="http://schemas.microsoft.com/office/drawing/2014/main" id="{03FF3DF3-97D4-4A6A-92A4-5BA1D60888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228C403-5F64-4E4B-AE52-CF3ECD8C797E}" type="slidenum">
              <a:rPr lang="en-GB" altLang="en-US"/>
              <a:pPr fontAlgn="base">
                <a:spcBef>
                  <a:spcPct val="0"/>
                </a:spcBef>
                <a:spcAft>
                  <a:spcPct val="0"/>
                </a:spcAft>
              </a:pPr>
              <a:t>5</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94C198E-50CF-44CE-B3D0-E167212E84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D42A750-03D9-4558-A147-3BE7256757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So why London … </a:t>
            </a:r>
          </a:p>
        </p:txBody>
      </p:sp>
      <p:sp>
        <p:nvSpPr>
          <p:cNvPr id="11268" name="Slide Number Placeholder 3">
            <a:extLst>
              <a:ext uri="{FF2B5EF4-FFF2-40B4-BE49-F238E27FC236}">
                <a16:creationId xmlns:a16="http://schemas.microsoft.com/office/drawing/2014/main" id="{F0F47DFB-59A0-445B-A5F6-1B9F66DB66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71DFB6-1785-415B-AD93-3BF44E34D2EF}" type="slidenum">
              <a:rPr lang="en-GB" altLang="en-US"/>
              <a:pPr fontAlgn="base">
                <a:spcBef>
                  <a:spcPct val="0"/>
                </a:spcBef>
                <a:spcAft>
                  <a:spcPct val="0"/>
                </a:spcAft>
              </a:pPr>
              <a:t>6</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8900B57-BF50-40FF-A7DB-B6FF1A59F5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CEE4EEA-8507-47F5-9D5E-22C27C799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r>
              <a:rPr lang="en-GB" altLang="en-US"/>
              <a:t>Across the entire system especially where junior staff e.g. SHOs are involved. Concern over managing medicines note poly-pharmacy</a:t>
            </a:r>
          </a:p>
          <a:p>
            <a:pPr defTabSz="930275">
              <a:spcBef>
                <a:spcPct val="0"/>
              </a:spcBef>
            </a:pPr>
            <a:endParaRPr lang="en-GB" altLang="en-US"/>
          </a:p>
          <a:p>
            <a:pPr defTabSz="930275">
              <a:spcBef>
                <a:spcPct val="0"/>
              </a:spcBef>
            </a:pPr>
            <a:endParaRPr lang="en-GB" altLang="en-US"/>
          </a:p>
        </p:txBody>
      </p:sp>
      <p:sp>
        <p:nvSpPr>
          <p:cNvPr id="29700" name="Slide Number Placeholder 3">
            <a:extLst>
              <a:ext uri="{FF2B5EF4-FFF2-40B4-BE49-F238E27FC236}">
                <a16:creationId xmlns:a16="http://schemas.microsoft.com/office/drawing/2014/main" id="{D4F40957-7854-4968-BCAB-9C6D2FEFD4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F48966-1291-405F-B3C9-43117B7EFD08}" type="slidenum">
              <a:rPr lang="en-GB" altLang="en-US"/>
              <a:pPr fontAlgn="base">
                <a:spcBef>
                  <a:spcPct val="0"/>
                </a:spcBef>
                <a:spcAft>
                  <a:spcPct val="0"/>
                </a:spcAft>
              </a:pPr>
              <a:t>13</a:t>
            </a:fld>
            <a:endParaRPr lang="en-GB" altLang="en-US"/>
          </a:p>
        </p:txBody>
      </p:sp>
    </p:spTree>
    <p:extLst>
      <p:ext uri="{BB962C8B-B14F-4D97-AF65-F5344CB8AC3E}">
        <p14:creationId xmlns:p14="http://schemas.microsoft.com/office/powerpoint/2010/main" val="165476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8900B57-BF50-40FF-A7DB-B6FF1A59F5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CEE4EEA-8507-47F5-9D5E-22C27C799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r>
              <a:rPr lang="en-GB" altLang="en-US"/>
              <a:t>Across the entire system especially where junior staff e.g. SHOs are involved. Concern over managing medicines note poly-pharmacy</a:t>
            </a:r>
          </a:p>
          <a:p>
            <a:pPr defTabSz="930275">
              <a:spcBef>
                <a:spcPct val="0"/>
              </a:spcBef>
            </a:pPr>
            <a:endParaRPr lang="en-GB" altLang="en-US"/>
          </a:p>
          <a:p>
            <a:pPr defTabSz="930275">
              <a:spcBef>
                <a:spcPct val="0"/>
              </a:spcBef>
            </a:pPr>
            <a:endParaRPr lang="en-GB" altLang="en-US"/>
          </a:p>
        </p:txBody>
      </p:sp>
      <p:sp>
        <p:nvSpPr>
          <p:cNvPr id="29700" name="Slide Number Placeholder 3">
            <a:extLst>
              <a:ext uri="{FF2B5EF4-FFF2-40B4-BE49-F238E27FC236}">
                <a16:creationId xmlns:a16="http://schemas.microsoft.com/office/drawing/2014/main" id="{D4F40957-7854-4968-BCAB-9C6D2FEFD4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F48966-1291-405F-B3C9-43117B7EFD08}" type="slidenum">
              <a:rPr lang="en-GB" altLang="en-US"/>
              <a:pPr fontAlgn="base">
                <a:spcBef>
                  <a:spcPct val="0"/>
                </a:spcBef>
                <a:spcAft>
                  <a:spcPct val="0"/>
                </a:spcAft>
              </a:pPr>
              <a:t>14</a:t>
            </a:fld>
            <a:endParaRPr lang="en-GB" altLang="en-US"/>
          </a:p>
        </p:txBody>
      </p:sp>
    </p:spTree>
    <p:extLst>
      <p:ext uri="{BB962C8B-B14F-4D97-AF65-F5344CB8AC3E}">
        <p14:creationId xmlns:p14="http://schemas.microsoft.com/office/powerpoint/2010/main" val="356165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8900B57-BF50-40FF-A7DB-B6FF1A59F5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CEE4EEA-8507-47F5-9D5E-22C27C799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r>
              <a:rPr lang="en-GB" altLang="en-US"/>
              <a:t>Across the entire system especially where junior staff e.g. SHOs are involved. Concern over managing medicines note poly-pharmacy</a:t>
            </a:r>
          </a:p>
          <a:p>
            <a:pPr defTabSz="930275">
              <a:spcBef>
                <a:spcPct val="0"/>
              </a:spcBef>
            </a:pPr>
            <a:endParaRPr lang="en-GB" altLang="en-US"/>
          </a:p>
          <a:p>
            <a:pPr defTabSz="930275">
              <a:spcBef>
                <a:spcPct val="0"/>
              </a:spcBef>
            </a:pPr>
            <a:endParaRPr lang="en-GB" altLang="en-US"/>
          </a:p>
        </p:txBody>
      </p:sp>
      <p:sp>
        <p:nvSpPr>
          <p:cNvPr id="29700" name="Slide Number Placeholder 3">
            <a:extLst>
              <a:ext uri="{FF2B5EF4-FFF2-40B4-BE49-F238E27FC236}">
                <a16:creationId xmlns:a16="http://schemas.microsoft.com/office/drawing/2014/main" id="{D4F40957-7854-4968-BCAB-9C6D2FEFD4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F48966-1291-405F-B3C9-43117B7EFD08}" type="slidenum">
              <a:rPr lang="en-GB" altLang="en-US"/>
              <a:pPr fontAlgn="base">
                <a:spcBef>
                  <a:spcPct val="0"/>
                </a:spcBef>
                <a:spcAft>
                  <a:spcPct val="0"/>
                </a:spcAft>
              </a:pPr>
              <a:t>15</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948C75C-D437-4EC3-90DE-3CCB83A724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000D29E-C612-445E-B3B6-6C34ACF982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First of all we will discuss the police and their perceptions of risk… </a:t>
            </a:r>
          </a:p>
          <a:p>
            <a:pPr>
              <a:spcBef>
                <a:spcPct val="0"/>
              </a:spcBef>
            </a:pPr>
            <a:endParaRPr lang="en-GB" altLang="en-US"/>
          </a:p>
          <a:p>
            <a:pPr>
              <a:spcBef>
                <a:spcPct val="0"/>
              </a:spcBef>
            </a:pPr>
            <a:r>
              <a:rPr lang="en-GB" altLang="en-US"/>
              <a:t>Note that most activity happens out of hours when few MH professionals are available</a:t>
            </a:r>
          </a:p>
          <a:p>
            <a:pPr>
              <a:spcBef>
                <a:spcPct val="0"/>
              </a:spcBef>
            </a:pPr>
            <a:endParaRPr lang="en-GB" altLang="en-US"/>
          </a:p>
          <a:p>
            <a:pPr>
              <a:spcBef>
                <a:spcPct val="0"/>
              </a:spcBef>
            </a:pPr>
            <a:r>
              <a:rPr lang="en-GB" altLang="en-US"/>
              <a:t>Police culture – blame </a:t>
            </a:r>
          </a:p>
          <a:p>
            <a:pPr>
              <a:spcBef>
                <a:spcPct val="0"/>
              </a:spcBef>
            </a:pPr>
            <a:r>
              <a:rPr lang="en-GB" altLang="en-US"/>
              <a:t>Despite the common feeling that much of this demand should not be at the door of the police the sense was that it was them that would be responsible should something go wrong during police contact with someone who had MH issues</a:t>
            </a:r>
          </a:p>
        </p:txBody>
      </p:sp>
      <p:sp>
        <p:nvSpPr>
          <p:cNvPr id="20484" name="Slide Number Placeholder 3">
            <a:extLst>
              <a:ext uri="{FF2B5EF4-FFF2-40B4-BE49-F238E27FC236}">
                <a16:creationId xmlns:a16="http://schemas.microsoft.com/office/drawing/2014/main" id="{A08B1DA1-CDB1-4096-96DD-01614282DC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3BA2AD-3418-4BA2-9373-60E63A0C6579}" type="slidenum">
              <a:rPr lang="en-GB" altLang="en-US"/>
              <a:pPr fontAlgn="base">
                <a:spcBef>
                  <a:spcPct val="0"/>
                </a:spcBef>
                <a:spcAft>
                  <a:spcPct val="0"/>
                </a:spcAft>
              </a:pPr>
              <a:t>16</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6335F92-6945-410A-9C3E-FA6AB1DE6A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5F91531-021D-41C2-A422-A033362F55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r>
              <a:rPr lang="en-GB" altLang="en-US"/>
              <a:t>Quote example of police having to “google” beds as NHS refused to take responsibility once not accepted into the unit (note it should be now the responsibility of the NHS ward manager).</a:t>
            </a:r>
          </a:p>
          <a:p>
            <a:pPr defTabSz="930275">
              <a:spcBef>
                <a:spcPct val="0"/>
              </a:spcBef>
            </a:pPr>
            <a:r>
              <a:rPr lang="en-GB" altLang="en-US"/>
              <a:t>Police say that social services’ ‘welfare check’ finish at 5pm Friday then “if you’re having a crisis call 999”</a:t>
            </a:r>
          </a:p>
          <a:p>
            <a:pPr defTabSz="930275">
              <a:spcBef>
                <a:spcPct val="0"/>
              </a:spcBef>
            </a:pPr>
            <a:endParaRPr lang="en-GB" altLang="en-US"/>
          </a:p>
          <a:p>
            <a:pPr defTabSz="930275">
              <a:spcBef>
                <a:spcPct val="0"/>
              </a:spcBef>
            </a:pPr>
            <a:endParaRPr lang="en-GB" altLang="en-US"/>
          </a:p>
        </p:txBody>
      </p:sp>
      <p:sp>
        <p:nvSpPr>
          <p:cNvPr id="26628" name="Slide Number Placeholder 3">
            <a:extLst>
              <a:ext uri="{FF2B5EF4-FFF2-40B4-BE49-F238E27FC236}">
                <a16:creationId xmlns:a16="http://schemas.microsoft.com/office/drawing/2014/main" id="{10731338-FFED-43B2-A1E9-B41E500DFC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F035DE-A158-44CE-8CEB-E4A04019B44B}" type="slidenum">
              <a:rPr lang="en-GB" altLang="en-US"/>
              <a:pPr fontAlgn="base">
                <a:spcBef>
                  <a:spcPct val="0"/>
                </a:spcBef>
                <a:spcAft>
                  <a:spcPct val="0"/>
                </a:spcAft>
              </a:pPr>
              <a:t>17</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7E67F1-B896-4F60-AD6F-E54F88ABCC65}" type="datetimeFigureOut">
              <a:rPr lang="en-GB" smtClean="0"/>
              <a:t>18/10/2019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238659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7E67F1-B896-4F60-AD6F-E54F88ABCC65}" type="datetimeFigureOut">
              <a:rPr lang="en-GB" smtClean="0"/>
              <a:t>18/10/2019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134397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7E67F1-B896-4F60-AD6F-E54F88ABCC65}" type="datetimeFigureOut">
              <a:rPr lang="en-GB" smtClean="0"/>
              <a:t>18/10/2019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88704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7E67F1-B896-4F60-AD6F-E54F88ABCC65}" type="datetimeFigureOut">
              <a:rPr lang="en-GB" smtClean="0"/>
              <a:t>18/10/2019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124252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7E67F1-B896-4F60-AD6F-E54F88ABCC65}" type="datetimeFigureOut">
              <a:rPr lang="en-GB" smtClean="0"/>
              <a:t>18/10/2019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130704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7E67F1-B896-4F60-AD6F-E54F88ABCC65}" type="datetimeFigureOut">
              <a:rPr lang="en-GB" smtClean="0"/>
              <a:t>18/10/2019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24461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7E67F1-B896-4F60-AD6F-E54F88ABCC65}" type="datetimeFigureOut">
              <a:rPr lang="en-GB" smtClean="0"/>
              <a:t>18/10/2019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57285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7E67F1-B896-4F60-AD6F-E54F88ABCC65}" type="datetimeFigureOut">
              <a:rPr lang="en-GB" smtClean="0"/>
              <a:t>18/10/2019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16189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E67F1-B896-4F60-AD6F-E54F88ABCC65}" type="datetimeFigureOut">
              <a:rPr lang="en-GB" smtClean="0"/>
              <a:t>18/10/2019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39382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7E67F1-B896-4F60-AD6F-E54F88ABCC65}" type="datetimeFigureOut">
              <a:rPr lang="en-GB" smtClean="0"/>
              <a:t>18/10/2019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130474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7E67F1-B896-4F60-AD6F-E54F88ABCC65}" type="datetimeFigureOut">
              <a:rPr lang="en-GB" smtClean="0"/>
              <a:t>18/10/2019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E8ABD4-2C23-46C8-874B-9B52F51B3BC4}" type="slidenum">
              <a:rPr lang="en-GB" smtClean="0"/>
              <a:t>‹#›</a:t>
            </a:fld>
            <a:endParaRPr lang="en-GB"/>
          </a:p>
        </p:txBody>
      </p:sp>
    </p:spTree>
    <p:extLst>
      <p:ext uri="{BB962C8B-B14F-4D97-AF65-F5344CB8AC3E}">
        <p14:creationId xmlns:p14="http://schemas.microsoft.com/office/powerpoint/2010/main" val="156781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E67F1-B896-4F60-AD6F-E54F88ABCC65}" type="datetimeFigureOut">
              <a:rPr lang="en-GB" smtClean="0"/>
              <a:t>18/10/2019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8ABD4-2C23-46C8-874B-9B52F51B3BC4}" type="slidenum">
              <a:rPr lang="en-GB" smtClean="0"/>
              <a:t>‹#›</a:t>
            </a:fld>
            <a:endParaRPr lang="en-GB"/>
          </a:p>
        </p:txBody>
      </p:sp>
    </p:spTree>
    <p:extLst>
      <p:ext uri="{BB962C8B-B14F-4D97-AF65-F5344CB8AC3E}">
        <p14:creationId xmlns:p14="http://schemas.microsoft.com/office/powerpoint/2010/main" val="296803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1F24-627D-48BF-B80C-6B8E72587A42}"/>
              </a:ext>
            </a:extLst>
          </p:cNvPr>
          <p:cNvSpPr>
            <a:spLocks noGrp="1"/>
          </p:cNvSpPr>
          <p:nvPr>
            <p:ph type="ctrTitle"/>
          </p:nvPr>
        </p:nvSpPr>
        <p:spPr/>
        <p:txBody>
          <a:bodyPr rtlCol="0">
            <a:normAutofit fontScale="90000"/>
          </a:bodyPr>
          <a:lstStyle/>
          <a:p>
            <a:pPr algn="l" fontAlgn="auto">
              <a:spcAft>
                <a:spcPts val="0"/>
              </a:spcAft>
              <a:defRPr/>
            </a:pPr>
            <a:r>
              <a:rPr lang="en-GB" sz="3600" b="1" dirty="0">
                <a:latin typeface="Arial Rounded MT Bold" panose="020F0704030504030204" pitchFamily="34" charset="0"/>
              </a:rPr>
              <a:t>Police and Health Operational Staff Perspectives on managing detainees held under Section 136 of the Mental Health Act: A Qualitative Study in London</a:t>
            </a:r>
          </a:p>
        </p:txBody>
      </p:sp>
      <p:sp>
        <p:nvSpPr>
          <p:cNvPr id="4099" name="Subtitle 2">
            <a:extLst>
              <a:ext uri="{FF2B5EF4-FFF2-40B4-BE49-F238E27FC236}">
                <a16:creationId xmlns:a16="http://schemas.microsoft.com/office/drawing/2014/main" id="{F29C6537-52D3-43B9-A6EA-B34F208ABFBE}"/>
              </a:ext>
            </a:extLst>
          </p:cNvPr>
          <p:cNvSpPr>
            <a:spLocks noGrp="1" noChangeArrowheads="1"/>
          </p:cNvSpPr>
          <p:nvPr>
            <p:ph type="subTitle" idx="1"/>
          </p:nvPr>
        </p:nvSpPr>
        <p:spPr/>
        <p:txBody>
          <a:bodyPr/>
          <a:lstStyle/>
          <a:p>
            <a:pPr algn="l"/>
            <a:r>
              <a:rPr lang="en-GB" altLang="en-US">
                <a:solidFill>
                  <a:srgbClr val="FFC000"/>
                </a:solidFill>
                <a:latin typeface="Arial Rounded MT Bold" panose="020F0704030504030204" pitchFamily="34" charset="0"/>
              </a:rPr>
              <a:t>Arun Sondhi and Emma Williams</a:t>
            </a:r>
          </a:p>
        </p:txBody>
      </p:sp>
      <p:pic>
        <p:nvPicPr>
          <p:cNvPr id="4100" name="3278DF33-3B6F-4F15-A917-ED2AE74B1CC7">
            <a:extLst>
              <a:ext uri="{FF2B5EF4-FFF2-40B4-BE49-F238E27FC236}">
                <a16:creationId xmlns:a16="http://schemas.microsoft.com/office/drawing/2014/main" id="{7EDB64AF-58EC-4B7F-9DA1-AD86CF2E7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62" t="12904" r="13062" b="66589"/>
          <a:stretch>
            <a:fillRect/>
          </a:stretch>
        </p:blipFill>
        <p:spPr bwMode="auto">
          <a:xfrm>
            <a:off x="9039225" y="5153025"/>
            <a:ext cx="30194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A close up of a logo&#10;&#10;Description automatically generated">
            <a:extLst>
              <a:ext uri="{FF2B5EF4-FFF2-40B4-BE49-F238E27FC236}">
                <a16:creationId xmlns:a16="http://schemas.microsoft.com/office/drawing/2014/main" id="{D87BE0EC-0675-42ED-B8C7-A46E9649A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4543425"/>
            <a:ext cx="206692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3D0E-DFE2-4814-9215-8D6C1CEF715E}"/>
              </a:ext>
            </a:extLst>
          </p:cNvPr>
          <p:cNvSpPr>
            <a:spLocks noGrp="1"/>
          </p:cNvSpPr>
          <p:nvPr>
            <p:ph type="title"/>
          </p:nvPr>
        </p:nvSpPr>
        <p:spPr/>
        <p:txBody>
          <a:bodyPr/>
          <a:lstStyle/>
          <a:p>
            <a:r>
              <a:rPr lang="en-GB" dirty="0">
                <a:solidFill>
                  <a:srgbClr val="C00000"/>
                </a:solidFill>
                <a:latin typeface="Arial Rounded MT Bold" panose="020F0704030504030204" pitchFamily="34" charset="0"/>
              </a:rPr>
              <a:t>‘Defensive’ Risk </a:t>
            </a:r>
            <a:r>
              <a:rPr lang="en-GB" sz="1800" dirty="0">
                <a:solidFill>
                  <a:srgbClr val="C00000"/>
                </a:solidFill>
                <a:latin typeface="Arial Rounded MT Bold" panose="020F0704030504030204" pitchFamily="34" charset="0"/>
              </a:rPr>
              <a:t>(</a:t>
            </a:r>
            <a:r>
              <a:rPr lang="da-DK" sz="1800" dirty="0">
                <a:solidFill>
                  <a:srgbClr val="C00000"/>
                </a:solidFill>
                <a:latin typeface="Arial Rounded MT Bold" panose="020F0704030504030204" pitchFamily="34" charset="0"/>
              </a:rPr>
              <a:t>Reuveni et al, 2017; Studdert et al, 2005</a:t>
            </a:r>
            <a:r>
              <a:rPr lang="en-GB" sz="1800" dirty="0">
                <a:solidFill>
                  <a:srgbClr val="C00000"/>
                </a:solidFill>
                <a:latin typeface="Arial Rounded MT Bold" panose="020F0704030504030204" pitchFamily="34" charset="0"/>
              </a:rPr>
              <a:t>)</a:t>
            </a:r>
            <a:r>
              <a:rPr lang="en-GB" dirty="0">
                <a:solidFill>
                  <a:srgbClr val="C00000"/>
                </a:solidFill>
                <a:latin typeface="Arial Rounded MT Bold" panose="020F0704030504030204" pitchFamily="34" charset="0"/>
              </a:rPr>
              <a:t> </a:t>
            </a:r>
          </a:p>
        </p:txBody>
      </p:sp>
      <p:sp>
        <p:nvSpPr>
          <p:cNvPr id="3" name="Content Placeholder 2">
            <a:extLst>
              <a:ext uri="{FF2B5EF4-FFF2-40B4-BE49-F238E27FC236}">
                <a16:creationId xmlns:a16="http://schemas.microsoft.com/office/drawing/2014/main" id="{94D012D5-EB76-4781-8410-80CE39369B87}"/>
              </a:ext>
            </a:extLst>
          </p:cNvPr>
          <p:cNvSpPr>
            <a:spLocks noGrp="1"/>
          </p:cNvSpPr>
          <p:nvPr>
            <p:ph idx="1"/>
          </p:nvPr>
        </p:nvSpPr>
        <p:spPr>
          <a:xfrm>
            <a:off x="838200" y="2000816"/>
            <a:ext cx="10515600" cy="4264182"/>
          </a:xfrm>
        </p:spPr>
        <p:txBody>
          <a:bodyPr>
            <a:normAutofit/>
          </a:bodyPr>
          <a:lstStyle/>
          <a:p>
            <a:pPr marL="0" indent="0">
              <a:lnSpc>
                <a:spcPct val="100000"/>
              </a:lnSpc>
              <a:spcBef>
                <a:spcPts val="0"/>
              </a:spcBef>
              <a:spcAft>
                <a:spcPts val="2400"/>
              </a:spcAft>
              <a:buNone/>
            </a:pPr>
            <a:r>
              <a:rPr lang="en-GB" u="sng" dirty="0">
                <a:latin typeface="Arial Rounded MT Bold" panose="020F0704030504030204" pitchFamily="34" charset="0"/>
              </a:rPr>
              <a:t>‘Assurance behaviours’ &amp; ‘Positive defensive medicine’ </a:t>
            </a:r>
          </a:p>
          <a:p>
            <a:pPr>
              <a:lnSpc>
                <a:spcPct val="100000"/>
              </a:lnSpc>
              <a:spcBef>
                <a:spcPts val="0"/>
              </a:spcBef>
              <a:spcAft>
                <a:spcPts val="2400"/>
              </a:spcAft>
            </a:pPr>
            <a:r>
              <a:rPr lang="en-GB" dirty="0">
                <a:latin typeface="Arial Rounded MT Bold" panose="020F0704030504030204" pitchFamily="34" charset="0"/>
              </a:rPr>
              <a:t>Risk to detainee (self-harm/suicide)</a:t>
            </a:r>
          </a:p>
          <a:p>
            <a:pPr>
              <a:lnSpc>
                <a:spcPct val="100000"/>
              </a:lnSpc>
              <a:spcBef>
                <a:spcPts val="0"/>
              </a:spcBef>
              <a:spcAft>
                <a:spcPts val="2400"/>
              </a:spcAft>
            </a:pPr>
            <a:r>
              <a:rPr lang="en-GB" dirty="0">
                <a:latin typeface="Arial Rounded MT Bold" panose="020F0704030504030204" pitchFamily="34" charset="0"/>
              </a:rPr>
              <a:t>NHS staff (violence)</a:t>
            </a:r>
          </a:p>
          <a:p>
            <a:pPr>
              <a:lnSpc>
                <a:spcPct val="100000"/>
              </a:lnSpc>
              <a:spcBef>
                <a:spcPts val="0"/>
              </a:spcBef>
              <a:spcAft>
                <a:spcPts val="2400"/>
              </a:spcAft>
            </a:pPr>
            <a:r>
              <a:rPr lang="en-GB" dirty="0">
                <a:latin typeface="Arial Rounded MT Bold" panose="020F0704030504030204" pitchFamily="34" charset="0"/>
              </a:rPr>
              <a:t>Public (violence)</a:t>
            </a:r>
          </a:p>
          <a:p>
            <a:pPr>
              <a:lnSpc>
                <a:spcPct val="100000"/>
              </a:lnSpc>
              <a:spcBef>
                <a:spcPts val="0"/>
              </a:spcBef>
              <a:spcAft>
                <a:spcPts val="2400"/>
              </a:spcAft>
            </a:pPr>
            <a:r>
              <a:rPr lang="en-GB" dirty="0">
                <a:latin typeface="Arial Rounded MT Bold" panose="020F0704030504030204" pitchFamily="34" charset="0"/>
              </a:rPr>
              <a:t>Organisational risk (reputational)</a:t>
            </a:r>
          </a:p>
          <a:p>
            <a:pPr marL="0" indent="0">
              <a:lnSpc>
                <a:spcPct val="100000"/>
              </a:lnSpc>
              <a:spcBef>
                <a:spcPts val="0"/>
              </a:spcBef>
              <a:buNone/>
            </a:pPr>
            <a:endParaRPr lang="en-GB" dirty="0">
              <a:latin typeface="Arial Rounded MT Bold" panose="020F0704030504030204" pitchFamily="34" charset="0"/>
            </a:endParaRPr>
          </a:p>
        </p:txBody>
      </p:sp>
    </p:spTree>
    <p:extLst>
      <p:ext uri="{BB962C8B-B14F-4D97-AF65-F5344CB8AC3E}">
        <p14:creationId xmlns:p14="http://schemas.microsoft.com/office/powerpoint/2010/main" val="400498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A768-CF7A-418B-86AF-8F486BB7E5F0}"/>
              </a:ext>
            </a:extLst>
          </p:cNvPr>
          <p:cNvSpPr>
            <a:spLocks noGrp="1"/>
          </p:cNvSpPr>
          <p:nvPr>
            <p:ph type="title"/>
          </p:nvPr>
        </p:nvSpPr>
        <p:spPr/>
        <p:txBody>
          <a:bodyPr/>
          <a:lstStyle/>
          <a:p>
            <a:r>
              <a:rPr lang="en-GB" dirty="0">
                <a:solidFill>
                  <a:srgbClr val="00B050"/>
                </a:solidFill>
                <a:latin typeface="Arial Rounded MT Bold" panose="020F0704030504030204" pitchFamily="34" charset="0"/>
              </a:rPr>
              <a:t>Risk Factors</a:t>
            </a:r>
            <a:endParaRPr lang="en-GB" dirty="0">
              <a:solidFill>
                <a:srgbClr val="00B050"/>
              </a:solidFill>
            </a:endParaRPr>
          </a:p>
        </p:txBody>
      </p:sp>
      <p:graphicFrame>
        <p:nvGraphicFramePr>
          <p:cNvPr id="10" name="Table 10">
            <a:extLst>
              <a:ext uri="{FF2B5EF4-FFF2-40B4-BE49-F238E27FC236}">
                <a16:creationId xmlns:a16="http://schemas.microsoft.com/office/drawing/2014/main" id="{9896AFA9-1107-48E1-A60F-90A2B2FD7823}"/>
              </a:ext>
            </a:extLst>
          </p:cNvPr>
          <p:cNvGraphicFramePr>
            <a:graphicFrameLocks noGrp="1"/>
          </p:cNvGraphicFramePr>
          <p:nvPr>
            <p:ph idx="1"/>
            <p:extLst>
              <p:ext uri="{D42A27DB-BD31-4B8C-83A1-F6EECF244321}">
                <p14:modId xmlns:p14="http://schemas.microsoft.com/office/powerpoint/2010/main" val="1804133046"/>
              </p:ext>
            </p:extLst>
          </p:nvPr>
        </p:nvGraphicFramePr>
        <p:xfrm>
          <a:off x="838200" y="1690688"/>
          <a:ext cx="10515600" cy="4577080"/>
        </p:xfrm>
        <a:graphic>
          <a:graphicData uri="http://schemas.openxmlformats.org/drawingml/2006/table">
            <a:tbl>
              <a:tblPr firstRow="1" bandRow="1">
                <a:tableStyleId>{17292A2E-F333-43FB-9621-5CBBE7FDCDCB}</a:tableStyleId>
              </a:tblPr>
              <a:tblGrid>
                <a:gridCol w="2628900">
                  <a:extLst>
                    <a:ext uri="{9D8B030D-6E8A-4147-A177-3AD203B41FA5}">
                      <a16:colId xmlns:a16="http://schemas.microsoft.com/office/drawing/2014/main" val="3419880199"/>
                    </a:ext>
                  </a:extLst>
                </a:gridCol>
                <a:gridCol w="2628900">
                  <a:extLst>
                    <a:ext uri="{9D8B030D-6E8A-4147-A177-3AD203B41FA5}">
                      <a16:colId xmlns:a16="http://schemas.microsoft.com/office/drawing/2014/main" val="1659577181"/>
                    </a:ext>
                  </a:extLst>
                </a:gridCol>
                <a:gridCol w="2628900">
                  <a:extLst>
                    <a:ext uri="{9D8B030D-6E8A-4147-A177-3AD203B41FA5}">
                      <a16:colId xmlns:a16="http://schemas.microsoft.com/office/drawing/2014/main" val="2620200014"/>
                    </a:ext>
                  </a:extLst>
                </a:gridCol>
                <a:gridCol w="2628900">
                  <a:extLst>
                    <a:ext uri="{9D8B030D-6E8A-4147-A177-3AD203B41FA5}">
                      <a16:colId xmlns:a16="http://schemas.microsoft.com/office/drawing/2014/main" val="2932029193"/>
                    </a:ext>
                  </a:extLst>
                </a:gridCol>
              </a:tblGrid>
              <a:tr h="370840">
                <a:tc>
                  <a:txBody>
                    <a:bodyPr/>
                    <a:lstStyle/>
                    <a:p>
                      <a:r>
                        <a:rPr lang="en-GB" sz="1650" dirty="0">
                          <a:latin typeface="Arial Rounded MT Bold" panose="020F0704030504030204" pitchFamily="34" charset="0"/>
                        </a:rPr>
                        <a:t>Risk Factor</a:t>
                      </a:r>
                    </a:p>
                  </a:txBody>
                  <a:tcPr/>
                </a:tc>
                <a:tc>
                  <a:txBody>
                    <a:bodyPr/>
                    <a:lstStyle/>
                    <a:p>
                      <a:r>
                        <a:rPr lang="en-GB" sz="1650" dirty="0">
                          <a:latin typeface="Arial Rounded MT Bold" panose="020F0704030504030204" pitchFamily="34" charset="0"/>
                        </a:rPr>
                        <a:t>Issue</a:t>
                      </a:r>
                    </a:p>
                  </a:txBody>
                  <a:tcPr/>
                </a:tc>
                <a:tc>
                  <a:txBody>
                    <a:bodyPr/>
                    <a:lstStyle/>
                    <a:p>
                      <a:r>
                        <a:rPr lang="en-GB" sz="1650" dirty="0">
                          <a:latin typeface="Arial Rounded MT Bold" panose="020F0704030504030204" pitchFamily="34" charset="0"/>
                        </a:rPr>
                        <a:t>Issue</a:t>
                      </a:r>
                    </a:p>
                  </a:txBody>
                  <a:tcPr/>
                </a:tc>
                <a:tc>
                  <a:txBody>
                    <a:bodyPr/>
                    <a:lstStyle/>
                    <a:p>
                      <a:r>
                        <a:rPr lang="en-GB" sz="1650" dirty="0">
                          <a:latin typeface="Arial Rounded MT Bold" panose="020F0704030504030204" pitchFamily="34" charset="0"/>
                        </a:rPr>
                        <a:t>Response for Police</a:t>
                      </a:r>
                    </a:p>
                  </a:txBody>
                  <a:tcPr/>
                </a:tc>
                <a:extLst>
                  <a:ext uri="{0D108BD9-81ED-4DB2-BD59-A6C34878D82A}">
                    <a16:rowId xmlns:a16="http://schemas.microsoft.com/office/drawing/2014/main" val="2897059337"/>
                  </a:ext>
                </a:extLst>
              </a:tr>
              <a:tr h="370840">
                <a:tc>
                  <a:txBody>
                    <a:bodyPr/>
                    <a:lstStyle/>
                    <a:p>
                      <a:r>
                        <a:rPr lang="en-GB" sz="1650" dirty="0">
                          <a:latin typeface="Arial Rounded MT Bold" panose="020F0704030504030204" pitchFamily="34" charset="0"/>
                        </a:rPr>
                        <a:t>Clinical misdiagnosis</a:t>
                      </a:r>
                    </a:p>
                  </a:txBody>
                  <a:tcPr/>
                </a:tc>
                <a:tc>
                  <a:txBody>
                    <a:bodyPr/>
                    <a:lstStyle/>
                    <a:p>
                      <a:r>
                        <a:rPr lang="en-GB" sz="1650" dirty="0">
                          <a:latin typeface="Arial Rounded MT Bold" panose="020F0704030504030204" pitchFamily="34" charset="0"/>
                        </a:rPr>
                        <a:t>“Medically cleared” </a:t>
                      </a:r>
                    </a:p>
                  </a:txBody>
                  <a:tcPr/>
                </a:tc>
                <a:tc>
                  <a:txBody>
                    <a:bodyPr/>
                    <a:lstStyle/>
                    <a:p>
                      <a:r>
                        <a:rPr lang="en-GB" sz="1650" dirty="0">
                          <a:latin typeface="Arial Rounded MT Bold" panose="020F0704030504030204" pitchFamily="34" charset="0"/>
                        </a:rPr>
                        <a:t>Some symptoms similar to physical conditions e.g. head trauma/ Parkinson’s</a:t>
                      </a:r>
                    </a:p>
                  </a:txBody>
                  <a:tcPr/>
                </a:tc>
                <a:tc>
                  <a:txBody>
                    <a:bodyPr/>
                    <a:lstStyle/>
                    <a:p>
                      <a:pPr marL="285750" indent="-285750">
                        <a:buFont typeface="Arial" panose="020B0604020202020204" pitchFamily="34" charset="0"/>
                        <a:buChar char="•"/>
                      </a:pPr>
                      <a:r>
                        <a:rPr lang="en-GB" sz="1650" dirty="0">
                          <a:latin typeface="Arial Rounded MT Bold" panose="020F0704030504030204" pitchFamily="34" charset="0"/>
                        </a:rPr>
                        <a:t>Refused entry </a:t>
                      </a:r>
                    </a:p>
                    <a:p>
                      <a:pPr marL="285750" indent="-285750">
                        <a:buFont typeface="Arial" panose="020B0604020202020204" pitchFamily="34" charset="0"/>
                        <a:buChar char="•"/>
                      </a:pPr>
                      <a:r>
                        <a:rPr lang="en-GB" sz="1650" dirty="0">
                          <a:latin typeface="Arial Rounded MT Bold" panose="020F0704030504030204" pitchFamily="34" charset="0"/>
                        </a:rPr>
                        <a:t>Police take detainee to acute services</a:t>
                      </a:r>
                    </a:p>
                    <a:p>
                      <a:pPr marL="285750" indent="-285750">
                        <a:buFont typeface="Arial" panose="020B0604020202020204" pitchFamily="34" charset="0"/>
                        <a:buChar char="•"/>
                      </a:pPr>
                      <a:r>
                        <a:rPr lang="en-GB" sz="1650" dirty="0">
                          <a:latin typeface="Arial Rounded MT Bold" panose="020F0704030504030204" pitchFamily="34" charset="0"/>
                        </a:rPr>
                        <a:t>‘Dead time’</a:t>
                      </a:r>
                    </a:p>
                  </a:txBody>
                  <a:tcPr/>
                </a:tc>
                <a:extLst>
                  <a:ext uri="{0D108BD9-81ED-4DB2-BD59-A6C34878D82A}">
                    <a16:rowId xmlns:a16="http://schemas.microsoft.com/office/drawing/2014/main" val="3216516378"/>
                  </a:ext>
                </a:extLst>
              </a:tr>
              <a:tr h="370840">
                <a:tc>
                  <a:txBody>
                    <a:bodyPr/>
                    <a:lstStyle/>
                    <a:p>
                      <a:r>
                        <a:rPr lang="en-GB" sz="1650" dirty="0">
                          <a:latin typeface="Arial Rounded MT Bold" panose="020F0704030504030204" pitchFamily="34" charset="0"/>
                        </a:rPr>
                        <a:t>Drugs and alcohol</a:t>
                      </a:r>
                    </a:p>
                  </a:txBody>
                  <a:tcPr/>
                </a:tc>
                <a:tc>
                  <a:txBody>
                    <a:bodyPr/>
                    <a:lstStyle/>
                    <a:p>
                      <a:pPr marL="285750" indent="-285750">
                        <a:buFont typeface="Arial" panose="020B0604020202020204" pitchFamily="34" charset="0"/>
                        <a:buChar char="•"/>
                      </a:pPr>
                      <a:r>
                        <a:rPr lang="en-GB" sz="1650" dirty="0">
                          <a:latin typeface="Arial Rounded MT Bold" panose="020F0704030504030204" pitchFamily="34" charset="0"/>
                        </a:rPr>
                        <a:t>Criteria for admission</a:t>
                      </a:r>
                    </a:p>
                    <a:p>
                      <a:pPr marL="285750" indent="-285750">
                        <a:buFont typeface="Arial" panose="020B0604020202020204" pitchFamily="34" charset="0"/>
                        <a:buChar char="•"/>
                      </a:pPr>
                      <a:r>
                        <a:rPr lang="en-GB" sz="1650" dirty="0">
                          <a:latin typeface="Arial Rounded MT Bold" panose="020F0704030504030204" pitchFamily="34" charset="0"/>
                        </a:rPr>
                        <a:t>“Medically cleared”</a:t>
                      </a:r>
                    </a:p>
                    <a:p>
                      <a:pPr marL="285750" indent="-285750">
                        <a:buFont typeface="Arial" panose="020B0604020202020204" pitchFamily="34" charset="0"/>
                        <a:buChar char="•"/>
                      </a:pPr>
                      <a:r>
                        <a:rPr lang="en-GB" sz="1650" dirty="0">
                          <a:latin typeface="Arial Rounded MT Bold" panose="020F0704030504030204" pitchFamily="34" charset="0"/>
                        </a:rPr>
                        <a:t>Withdrawal</a:t>
                      </a:r>
                    </a:p>
                    <a:p>
                      <a:pPr marL="285750" indent="-285750">
                        <a:buFont typeface="Arial" panose="020B0604020202020204" pitchFamily="34" charset="0"/>
                        <a:buChar char="•"/>
                      </a:pPr>
                      <a:r>
                        <a:rPr lang="en-GB" sz="1650" dirty="0">
                          <a:latin typeface="Arial Rounded MT Bold" panose="020F0704030504030204" pitchFamily="34" charset="0"/>
                        </a:rPr>
                        <a:t>Overdose threat</a:t>
                      </a:r>
                    </a:p>
                  </a:txBody>
                  <a:tcPr/>
                </a:tc>
                <a:tc>
                  <a:txBody>
                    <a:bodyPr/>
                    <a:lstStyle/>
                    <a:p>
                      <a:pPr marL="285750" indent="-285750">
                        <a:buFont typeface="Arial" panose="020B0604020202020204" pitchFamily="34" charset="0"/>
                        <a:buChar char="•"/>
                      </a:pPr>
                      <a:r>
                        <a:rPr lang="en-GB" sz="1650" dirty="0">
                          <a:latin typeface="Arial Rounded MT Bold" panose="020F0704030504030204" pitchFamily="34" charset="0"/>
                        </a:rPr>
                        <a:t>Cannot be admitted if intoxicated </a:t>
                      </a:r>
                    </a:p>
                    <a:p>
                      <a:pPr marL="285750" indent="-285750">
                        <a:buFont typeface="Arial" panose="020B0604020202020204" pitchFamily="34" charset="0"/>
                        <a:buChar char="•"/>
                      </a:pPr>
                      <a:r>
                        <a:rPr lang="en-GB" sz="1650" dirty="0">
                          <a:latin typeface="Arial Rounded MT Bold" panose="020F0704030504030204" pitchFamily="34" charset="0"/>
                        </a:rPr>
                        <a:t>Masks other conditions</a:t>
                      </a:r>
                    </a:p>
                    <a:p>
                      <a:pPr marL="285750" indent="-285750">
                        <a:buFont typeface="Arial" panose="020B0604020202020204" pitchFamily="34" charset="0"/>
                        <a:buChar char="•"/>
                      </a:pPr>
                      <a:r>
                        <a:rPr lang="en-GB" sz="1650" dirty="0">
                          <a:latin typeface="Arial Rounded MT Bold" panose="020F0704030504030204" pitchFamily="34" charset="0"/>
                        </a:rPr>
                        <a:t>Acute withdrawal require specialists</a:t>
                      </a:r>
                    </a:p>
                    <a:p>
                      <a:pPr marL="285750" indent="-285750">
                        <a:buFont typeface="Arial" panose="020B0604020202020204" pitchFamily="34" charset="0"/>
                        <a:buChar char="•"/>
                      </a:pPr>
                      <a:r>
                        <a:rPr lang="en-GB" sz="1650" dirty="0">
                          <a:latin typeface="Arial Rounded MT Bold" panose="020F0704030504030204" pitchFamily="34" charset="0"/>
                        </a:rPr>
                        <a:t>Interactions with medications</a:t>
                      </a:r>
                    </a:p>
                    <a:p>
                      <a:pPr marL="285750" indent="-285750">
                        <a:buFont typeface="Arial" panose="020B0604020202020204" pitchFamily="34" charset="0"/>
                        <a:buChar char="•"/>
                      </a:pPr>
                      <a:r>
                        <a:rPr lang="en-GB" sz="1650" dirty="0">
                          <a:latin typeface="Arial Rounded MT Bold" panose="020F0704030504030204" pitchFamily="34" charset="0"/>
                        </a:rPr>
                        <a:t>Uncertainty new drugs trends (‘spice’, ‘party drugs’)</a:t>
                      </a:r>
                    </a:p>
                  </a:txBody>
                  <a:tcPr/>
                </a:tc>
                <a:tc>
                  <a:txBody>
                    <a:bodyPr/>
                    <a:lstStyle/>
                    <a:p>
                      <a:pPr marL="285750" indent="-285750">
                        <a:buFont typeface="Arial" panose="020B0604020202020204" pitchFamily="34" charset="0"/>
                        <a:buChar char="•"/>
                      </a:pPr>
                      <a:r>
                        <a:rPr lang="en-GB" sz="1650" dirty="0">
                          <a:latin typeface="Arial Rounded MT Bold" panose="020F0704030504030204" pitchFamily="34" charset="0"/>
                        </a:rPr>
                        <a:t>Refused entry </a:t>
                      </a:r>
                    </a:p>
                    <a:p>
                      <a:pPr marL="285750" indent="-285750">
                        <a:buFont typeface="Arial" panose="020B0604020202020204" pitchFamily="34" charset="0"/>
                        <a:buChar char="•"/>
                      </a:pPr>
                      <a:r>
                        <a:rPr lang="en-GB" sz="1650" dirty="0">
                          <a:latin typeface="Arial Rounded MT Bold" panose="020F0704030504030204" pitchFamily="34" charset="0"/>
                        </a:rPr>
                        <a:t>Police take detainee to acute services</a:t>
                      </a:r>
                    </a:p>
                    <a:p>
                      <a:pPr marL="285750" indent="-285750">
                        <a:buFont typeface="Arial" panose="020B0604020202020204" pitchFamily="34" charset="0"/>
                        <a:buChar char="•"/>
                      </a:pPr>
                      <a:r>
                        <a:rPr lang="en-GB" sz="1650" dirty="0">
                          <a:latin typeface="Arial Rounded MT Bold" panose="020F0704030504030204" pitchFamily="34" charset="0"/>
                        </a:rPr>
                        <a:t>‘Dead time’</a:t>
                      </a:r>
                    </a:p>
                    <a:p>
                      <a:endParaRPr lang="en-GB" sz="1650" dirty="0">
                        <a:latin typeface="Arial Rounded MT Bold" panose="020F0704030504030204" pitchFamily="34" charset="0"/>
                      </a:endParaRPr>
                    </a:p>
                  </a:txBody>
                  <a:tcPr/>
                </a:tc>
                <a:extLst>
                  <a:ext uri="{0D108BD9-81ED-4DB2-BD59-A6C34878D82A}">
                    <a16:rowId xmlns:a16="http://schemas.microsoft.com/office/drawing/2014/main" val="3491873734"/>
                  </a:ext>
                </a:extLst>
              </a:tr>
            </a:tbl>
          </a:graphicData>
        </a:graphic>
      </p:graphicFrame>
    </p:spTree>
    <p:extLst>
      <p:ext uri="{BB962C8B-B14F-4D97-AF65-F5344CB8AC3E}">
        <p14:creationId xmlns:p14="http://schemas.microsoft.com/office/powerpoint/2010/main" val="193015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A768-CF7A-418B-86AF-8F486BB7E5F0}"/>
              </a:ext>
            </a:extLst>
          </p:cNvPr>
          <p:cNvSpPr>
            <a:spLocks noGrp="1"/>
          </p:cNvSpPr>
          <p:nvPr>
            <p:ph type="title"/>
          </p:nvPr>
        </p:nvSpPr>
        <p:spPr/>
        <p:txBody>
          <a:bodyPr/>
          <a:lstStyle/>
          <a:p>
            <a:r>
              <a:rPr lang="en-GB" dirty="0">
                <a:solidFill>
                  <a:srgbClr val="00B050"/>
                </a:solidFill>
                <a:latin typeface="Arial Rounded MT Bold" panose="020F0704030504030204" pitchFamily="34" charset="0"/>
              </a:rPr>
              <a:t>Risk Factors</a:t>
            </a:r>
            <a:endParaRPr lang="en-GB" dirty="0">
              <a:solidFill>
                <a:srgbClr val="00B050"/>
              </a:solidFill>
            </a:endParaRPr>
          </a:p>
        </p:txBody>
      </p:sp>
      <p:graphicFrame>
        <p:nvGraphicFramePr>
          <p:cNvPr id="10" name="Table 10">
            <a:extLst>
              <a:ext uri="{FF2B5EF4-FFF2-40B4-BE49-F238E27FC236}">
                <a16:creationId xmlns:a16="http://schemas.microsoft.com/office/drawing/2014/main" id="{9896AFA9-1107-48E1-A60F-90A2B2FD7823}"/>
              </a:ext>
            </a:extLst>
          </p:cNvPr>
          <p:cNvGraphicFramePr>
            <a:graphicFrameLocks noGrp="1"/>
          </p:cNvGraphicFramePr>
          <p:nvPr>
            <p:ph idx="1"/>
            <p:extLst>
              <p:ext uri="{D42A27DB-BD31-4B8C-83A1-F6EECF244321}">
                <p14:modId xmlns:p14="http://schemas.microsoft.com/office/powerpoint/2010/main" val="28315065"/>
              </p:ext>
            </p:extLst>
          </p:nvPr>
        </p:nvGraphicFramePr>
        <p:xfrm>
          <a:off x="838200" y="1714252"/>
          <a:ext cx="10515600" cy="5074743"/>
        </p:xfrm>
        <a:graphic>
          <a:graphicData uri="http://schemas.openxmlformats.org/drawingml/2006/table">
            <a:tbl>
              <a:tblPr firstRow="1" bandRow="1">
                <a:tableStyleId>{17292A2E-F333-43FB-9621-5CBBE7FDCDCB}</a:tableStyleId>
              </a:tblPr>
              <a:tblGrid>
                <a:gridCol w="2628900">
                  <a:extLst>
                    <a:ext uri="{9D8B030D-6E8A-4147-A177-3AD203B41FA5}">
                      <a16:colId xmlns:a16="http://schemas.microsoft.com/office/drawing/2014/main" val="3419880199"/>
                    </a:ext>
                  </a:extLst>
                </a:gridCol>
                <a:gridCol w="2628900">
                  <a:extLst>
                    <a:ext uri="{9D8B030D-6E8A-4147-A177-3AD203B41FA5}">
                      <a16:colId xmlns:a16="http://schemas.microsoft.com/office/drawing/2014/main" val="1659577181"/>
                    </a:ext>
                  </a:extLst>
                </a:gridCol>
                <a:gridCol w="2628900">
                  <a:extLst>
                    <a:ext uri="{9D8B030D-6E8A-4147-A177-3AD203B41FA5}">
                      <a16:colId xmlns:a16="http://schemas.microsoft.com/office/drawing/2014/main" val="2620200014"/>
                    </a:ext>
                  </a:extLst>
                </a:gridCol>
                <a:gridCol w="2628900">
                  <a:extLst>
                    <a:ext uri="{9D8B030D-6E8A-4147-A177-3AD203B41FA5}">
                      <a16:colId xmlns:a16="http://schemas.microsoft.com/office/drawing/2014/main" val="2932029193"/>
                    </a:ext>
                  </a:extLst>
                </a:gridCol>
              </a:tblGrid>
              <a:tr h="367168">
                <a:tc>
                  <a:txBody>
                    <a:bodyPr/>
                    <a:lstStyle/>
                    <a:p>
                      <a:r>
                        <a:rPr lang="en-GB" sz="1650" dirty="0">
                          <a:latin typeface="Arial Rounded MT Bold" panose="020F0704030504030204" pitchFamily="34" charset="0"/>
                        </a:rPr>
                        <a:t>Risk Factor</a:t>
                      </a:r>
                    </a:p>
                  </a:txBody>
                  <a:tcPr marT="45267" marB="45267"/>
                </a:tc>
                <a:tc>
                  <a:txBody>
                    <a:bodyPr/>
                    <a:lstStyle/>
                    <a:p>
                      <a:r>
                        <a:rPr lang="en-GB" sz="1650" dirty="0">
                          <a:latin typeface="Arial Rounded MT Bold" panose="020F0704030504030204" pitchFamily="34" charset="0"/>
                        </a:rPr>
                        <a:t>Issue</a:t>
                      </a:r>
                    </a:p>
                  </a:txBody>
                  <a:tcPr marT="45267" marB="45267"/>
                </a:tc>
                <a:tc>
                  <a:txBody>
                    <a:bodyPr/>
                    <a:lstStyle/>
                    <a:p>
                      <a:r>
                        <a:rPr lang="en-GB" sz="1650" dirty="0">
                          <a:latin typeface="Arial Rounded MT Bold" panose="020F0704030504030204" pitchFamily="34" charset="0"/>
                        </a:rPr>
                        <a:t>Issue</a:t>
                      </a:r>
                    </a:p>
                  </a:txBody>
                  <a:tcPr marT="45267" marB="45267"/>
                </a:tc>
                <a:tc>
                  <a:txBody>
                    <a:bodyPr/>
                    <a:lstStyle/>
                    <a:p>
                      <a:r>
                        <a:rPr lang="en-GB" sz="1650" dirty="0">
                          <a:latin typeface="Arial Rounded MT Bold" panose="020F0704030504030204" pitchFamily="34" charset="0"/>
                        </a:rPr>
                        <a:t>Response for Police</a:t>
                      </a:r>
                    </a:p>
                  </a:txBody>
                  <a:tcPr marT="45267" marB="45267"/>
                </a:tc>
                <a:extLst>
                  <a:ext uri="{0D108BD9-81ED-4DB2-BD59-A6C34878D82A}">
                    <a16:rowId xmlns:a16="http://schemas.microsoft.com/office/drawing/2014/main" val="2897059337"/>
                  </a:ext>
                </a:extLst>
              </a:tr>
              <a:tr h="905347">
                <a:tc>
                  <a:txBody>
                    <a:bodyPr/>
                    <a:lstStyle/>
                    <a:p>
                      <a:r>
                        <a:rPr lang="en-GB" sz="1650" dirty="0">
                          <a:latin typeface="Arial Rounded MT Bold" panose="020F0704030504030204" pitchFamily="34" charset="0"/>
                        </a:rPr>
                        <a:t>Staff Safety</a:t>
                      </a:r>
                    </a:p>
                  </a:txBody>
                  <a:tcPr marT="45267" marB="45267"/>
                </a:tc>
                <a:tc>
                  <a:txBody>
                    <a:bodyPr/>
                    <a:lstStyle/>
                    <a:p>
                      <a:r>
                        <a:rPr lang="en-GB" sz="1650" dirty="0">
                          <a:latin typeface="Arial Rounded MT Bold" panose="020F0704030504030204" pitchFamily="34" charset="0"/>
                        </a:rPr>
                        <a:t>Aggressive, violent, uncooperative behaviours</a:t>
                      </a:r>
                    </a:p>
                  </a:txBody>
                  <a:tcPr marT="45267" marB="45267"/>
                </a:tc>
                <a:tc>
                  <a:txBody>
                    <a:bodyPr/>
                    <a:lstStyle/>
                    <a:p>
                      <a:r>
                        <a:rPr lang="en-GB" sz="1650" dirty="0">
                          <a:latin typeface="Arial Rounded MT Bold" panose="020F0704030504030204" pitchFamily="34" charset="0"/>
                        </a:rPr>
                        <a:t>Violence to staff</a:t>
                      </a:r>
                    </a:p>
                  </a:txBody>
                  <a:tcPr marT="45267" marB="45267"/>
                </a:tc>
                <a:tc>
                  <a:txBody>
                    <a:bodyPr/>
                    <a:lstStyle/>
                    <a:p>
                      <a:pPr marL="285750" indent="-285750">
                        <a:buFont typeface="Arial" panose="020B0604020202020204" pitchFamily="34" charset="0"/>
                        <a:buChar char="•"/>
                      </a:pPr>
                      <a:r>
                        <a:rPr lang="en-GB" sz="1650" dirty="0">
                          <a:latin typeface="Arial Rounded MT Bold" panose="020F0704030504030204" pitchFamily="34" charset="0"/>
                        </a:rPr>
                        <a:t>Refused entry </a:t>
                      </a:r>
                    </a:p>
                    <a:p>
                      <a:pPr marL="285750" indent="-285750">
                        <a:buFont typeface="Arial" panose="020B0604020202020204" pitchFamily="34" charset="0"/>
                        <a:buChar char="•"/>
                      </a:pPr>
                      <a:r>
                        <a:rPr lang="en-GB" sz="1650" dirty="0">
                          <a:latin typeface="Arial Rounded MT Bold" panose="020F0704030504030204" pitchFamily="34" charset="0"/>
                        </a:rPr>
                        <a:t>Police ‘manage’ detainee </a:t>
                      </a:r>
                    </a:p>
                  </a:txBody>
                  <a:tcPr marT="45267" marB="45267"/>
                </a:tc>
                <a:extLst>
                  <a:ext uri="{0D108BD9-81ED-4DB2-BD59-A6C34878D82A}">
                    <a16:rowId xmlns:a16="http://schemas.microsoft.com/office/drawing/2014/main" val="3216516378"/>
                  </a:ext>
                </a:extLst>
              </a:tr>
              <a:tr h="1448554">
                <a:tc>
                  <a:txBody>
                    <a:bodyPr/>
                    <a:lstStyle/>
                    <a:p>
                      <a:r>
                        <a:rPr lang="en-GB" sz="1650" dirty="0">
                          <a:latin typeface="Arial Rounded MT Bold" panose="020F0704030504030204" pitchFamily="34" charset="0"/>
                        </a:rPr>
                        <a:t>NHS culture ‘procedures’</a:t>
                      </a:r>
                    </a:p>
                  </a:txBody>
                  <a:tcPr marT="45267" marB="45267"/>
                </a:tc>
                <a:tc>
                  <a:txBody>
                    <a:bodyPr/>
                    <a:lstStyle/>
                    <a:p>
                      <a:pPr marL="0" indent="0">
                        <a:buFont typeface="Arial" panose="020B0604020202020204" pitchFamily="34" charset="0"/>
                        <a:buNone/>
                      </a:pPr>
                      <a:r>
                        <a:rPr lang="en-GB" sz="1650" dirty="0">
                          <a:latin typeface="Arial Rounded MT Bold" panose="020F0704030504030204" pitchFamily="34" charset="0"/>
                        </a:rPr>
                        <a:t>Follow ‘rules driven’ approaches</a:t>
                      </a:r>
                    </a:p>
                  </a:txBody>
                  <a:tcPr marT="45267" marB="45267"/>
                </a:tc>
                <a:tc>
                  <a:txBody>
                    <a:bodyPr/>
                    <a:lstStyle/>
                    <a:p>
                      <a:pPr marL="285750" indent="-285750">
                        <a:buFont typeface="Arial" panose="020B0604020202020204" pitchFamily="34" charset="0"/>
                        <a:buChar char="•"/>
                      </a:pPr>
                      <a:r>
                        <a:rPr lang="en-GB" sz="1650" dirty="0">
                          <a:latin typeface="Arial Rounded MT Bold" panose="020F0704030504030204" pitchFamily="34" charset="0"/>
                        </a:rPr>
                        <a:t>Staff safety </a:t>
                      </a:r>
                    </a:p>
                    <a:p>
                      <a:pPr marL="285750" indent="-285750">
                        <a:buFont typeface="Arial" panose="020B0604020202020204" pitchFamily="34" charset="0"/>
                        <a:buChar char="•"/>
                      </a:pPr>
                      <a:r>
                        <a:rPr lang="en-GB" sz="1650" dirty="0">
                          <a:latin typeface="Arial Rounded MT Bold" panose="020F0704030504030204" pitchFamily="34" charset="0"/>
                        </a:rPr>
                        <a:t>Misdiagnosis</a:t>
                      </a:r>
                    </a:p>
                    <a:p>
                      <a:pPr marL="285750" indent="-285750">
                        <a:buFont typeface="Arial" panose="020B0604020202020204" pitchFamily="34" charset="0"/>
                        <a:buChar char="•"/>
                      </a:pPr>
                      <a:r>
                        <a:rPr lang="en-GB" sz="1650" dirty="0">
                          <a:latin typeface="Arial Rounded MT Bold" panose="020F0704030504030204" pitchFamily="34" charset="0"/>
                        </a:rPr>
                        <a:t>Risk to career if process not followed</a:t>
                      </a:r>
                    </a:p>
                  </a:txBody>
                  <a:tcPr marT="45267" marB="45267"/>
                </a:tc>
                <a:tc>
                  <a:txBody>
                    <a:bodyPr/>
                    <a:lstStyle/>
                    <a:p>
                      <a:r>
                        <a:rPr lang="en-GB" sz="1650" dirty="0">
                          <a:latin typeface="Arial Rounded MT Bold" panose="020F0704030504030204" pitchFamily="34" charset="0"/>
                        </a:rPr>
                        <a:t>Tension between police and health perceptions of detainee need and what is an appropriate response</a:t>
                      </a:r>
                    </a:p>
                  </a:txBody>
                  <a:tcPr marT="45267" marB="45267"/>
                </a:tc>
                <a:extLst>
                  <a:ext uri="{0D108BD9-81ED-4DB2-BD59-A6C34878D82A}">
                    <a16:rowId xmlns:a16="http://schemas.microsoft.com/office/drawing/2014/main" val="3491873734"/>
                  </a:ext>
                </a:extLst>
              </a:tr>
              <a:tr h="1991762">
                <a:tc>
                  <a:txBody>
                    <a:bodyPr/>
                    <a:lstStyle/>
                    <a:p>
                      <a:r>
                        <a:rPr lang="en-GB" sz="1650" dirty="0">
                          <a:latin typeface="Arial Rounded MT Bold" panose="020F0704030504030204" pitchFamily="34" charset="0"/>
                        </a:rPr>
                        <a:t>NHS Staffing</a:t>
                      </a:r>
                    </a:p>
                  </a:txBody>
                  <a:tcPr marT="45267" marB="45267"/>
                </a:tc>
                <a:tc>
                  <a:txBody>
                    <a:bodyPr/>
                    <a:lstStyle/>
                    <a:p>
                      <a:pPr marL="285750" indent="-285750">
                        <a:buFont typeface="Arial" panose="020B0604020202020204" pitchFamily="34" charset="0"/>
                        <a:buChar char="•"/>
                      </a:pPr>
                      <a:r>
                        <a:rPr lang="en-GB" sz="1650" dirty="0">
                          <a:latin typeface="Arial Rounded MT Bold" panose="020F0704030504030204" pitchFamily="34" charset="0"/>
                        </a:rPr>
                        <a:t>Reliance on agency staff</a:t>
                      </a:r>
                    </a:p>
                    <a:p>
                      <a:pPr marL="285750" indent="-285750">
                        <a:buFont typeface="Arial" panose="020B0604020202020204" pitchFamily="34" charset="0"/>
                        <a:buChar char="•"/>
                      </a:pPr>
                      <a:r>
                        <a:rPr lang="en-GB" sz="1650" dirty="0">
                          <a:latin typeface="Arial Rounded MT Bold" panose="020F0704030504030204" pitchFamily="34" charset="0"/>
                        </a:rPr>
                        <a:t>Ward staff transferred to S136 suite</a:t>
                      </a:r>
                    </a:p>
                    <a:p>
                      <a:pPr marL="285750" indent="-285750">
                        <a:buFont typeface="Arial" panose="020B0604020202020204" pitchFamily="34" charset="0"/>
                        <a:buChar char="•"/>
                      </a:pPr>
                      <a:r>
                        <a:rPr lang="en-GB" sz="1650" dirty="0">
                          <a:latin typeface="Arial Rounded MT Bold" panose="020F0704030504030204" pitchFamily="34" charset="0"/>
                        </a:rPr>
                        <a:t>Attitudes to some detainees (e.g. drug users)</a:t>
                      </a:r>
                    </a:p>
                  </a:txBody>
                  <a:tcPr marT="45267" marB="45267"/>
                </a:tc>
                <a:tc>
                  <a:txBody>
                    <a:bodyPr/>
                    <a:lstStyle/>
                    <a:p>
                      <a:pPr marL="285750" indent="-285750">
                        <a:buFont typeface="Arial" panose="020B0604020202020204" pitchFamily="34" charset="0"/>
                        <a:buChar char="•"/>
                      </a:pPr>
                      <a:r>
                        <a:rPr lang="en-GB" sz="1650" dirty="0">
                          <a:latin typeface="Arial Rounded MT Bold" panose="020F0704030504030204" pitchFamily="34" charset="0"/>
                        </a:rPr>
                        <a:t>Uncertain how to manage detainees</a:t>
                      </a:r>
                    </a:p>
                    <a:p>
                      <a:pPr marL="285750" indent="-285750">
                        <a:buFont typeface="Arial" panose="020B0604020202020204" pitchFamily="34" charset="0"/>
                        <a:buChar char="•"/>
                      </a:pPr>
                      <a:r>
                        <a:rPr lang="en-GB" sz="1650" dirty="0">
                          <a:latin typeface="Arial Rounded MT Bold" panose="020F0704030504030204" pitchFamily="34" charset="0"/>
                        </a:rPr>
                        <a:t>Default to rules and procedures</a:t>
                      </a:r>
                    </a:p>
                    <a:p>
                      <a:pPr marL="285750" indent="-285750">
                        <a:buFont typeface="Arial" panose="020B0604020202020204" pitchFamily="34" charset="0"/>
                        <a:buChar char="•"/>
                      </a:pPr>
                      <a:r>
                        <a:rPr lang="en-GB" sz="1650" dirty="0">
                          <a:latin typeface="Arial Rounded MT Bold" panose="020F0704030504030204" pitchFamily="34" charset="0"/>
                        </a:rPr>
                        <a:t>Detainees more likely to disengage</a:t>
                      </a:r>
                    </a:p>
                    <a:p>
                      <a:pPr marL="285750" indent="-285750">
                        <a:buFont typeface="Arial" panose="020B0604020202020204" pitchFamily="34" charset="0"/>
                        <a:buChar char="•"/>
                      </a:pPr>
                      <a:r>
                        <a:rPr lang="en-GB" sz="1650" dirty="0">
                          <a:latin typeface="Arial Rounded MT Bold" panose="020F0704030504030204" pitchFamily="34" charset="0"/>
                        </a:rPr>
                        <a:t>Detainees stigmatised</a:t>
                      </a:r>
                    </a:p>
                    <a:p>
                      <a:pPr marL="0" indent="0">
                        <a:buFont typeface="Arial" panose="020B0604020202020204" pitchFamily="34" charset="0"/>
                        <a:buNone/>
                      </a:pPr>
                      <a:endParaRPr lang="en-GB" sz="1650" dirty="0">
                        <a:latin typeface="Arial Rounded MT Bold" panose="020F0704030504030204" pitchFamily="34" charset="0"/>
                      </a:endParaRPr>
                    </a:p>
                  </a:txBody>
                  <a:tcPr marT="45267" marB="45267"/>
                </a:tc>
                <a:tc>
                  <a:txBody>
                    <a:bodyPr/>
                    <a:lstStyle/>
                    <a:p>
                      <a:pPr marL="285750" indent="-285750">
                        <a:buFont typeface="Arial" panose="020B0604020202020204" pitchFamily="34" charset="0"/>
                        <a:buChar char="•"/>
                      </a:pPr>
                      <a:r>
                        <a:rPr lang="en-GB" sz="1650" dirty="0">
                          <a:latin typeface="Arial Rounded MT Bold" panose="020F0704030504030204" pitchFamily="34" charset="0"/>
                        </a:rPr>
                        <a:t>Police manage ‘difficult’ patients</a:t>
                      </a:r>
                    </a:p>
                    <a:p>
                      <a:pPr marL="285750" indent="-285750">
                        <a:buFont typeface="Arial" panose="020B0604020202020204" pitchFamily="34" charset="0"/>
                        <a:buChar char="•"/>
                      </a:pPr>
                      <a:r>
                        <a:rPr lang="en-GB" sz="1650" dirty="0">
                          <a:latin typeface="Arial Rounded MT Bold" panose="020F0704030504030204" pitchFamily="34" charset="0"/>
                        </a:rPr>
                        <a:t>Manage AWOL </a:t>
                      </a:r>
                    </a:p>
                  </a:txBody>
                  <a:tcPr marT="45267" marB="45267"/>
                </a:tc>
                <a:extLst>
                  <a:ext uri="{0D108BD9-81ED-4DB2-BD59-A6C34878D82A}">
                    <a16:rowId xmlns:a16="http://schemas.microsoft.com/office/drawing/2014/main" val="413927526"/>
                  </a:ext>
                </a:extLst>
              </a:tr>
            </a:tbl>
          </a:graphicData>
        </a:graphic>
      </p:graphicFrame>
    </p:spTree>
    <p:extLst>
      <p:ext uri="{BB962C8B-B14F-4D97-AF65-F5344CB8AC3E}">
        <p14:creationId xmlns:p14="http://schemas.microsoft.com/office/powerpoint/2010/main" val="211334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AEFF1E7-2FF7-47E9-81F4-690D0DFC0D57}"/>
              </a:ext>
            </a:extLst>
          </p:cNvPr>
          <p:cNvSpPr>
            <a:spLocks noGrp="1" noChangeArrowheads="1"/>
          </p:cNvSpPr>
          <p:nvPr>
            <p:ph type="title"/>
          </p:nvPr>
        </p:nvSpPr>
        <p:spPr/>
        <p:txBody>
          <a:bodyPr/>
          <a:lstStyle/>
          <a:p>
            <a:r>
              <a:rPr lang="en-GB" altLang="en-US" dirty="0">
                <a:solidFill>
                  <a:srgbClr val="00B050"/>
                </a:solidFill>
                <a:latin typeface="Arial Rounded MT Bold" panose="020F0704030504030204" pitchFamily="34" charset="0"/>
              </a:rPr>
              <a:t>‘Defensive’ Risk: Health</a:t>
            </a:r>
            <a:endParaRPr lang="en-GB" altLang="en-US" dirty="0">
              <a:solidFill>
                <a:srgbClr val="00B050"/>
              </a:solidFill>
            </a:endParaRPr>
          </a:p>
        </p:txBody>
      </p:sp>
      <p:sp>
        <p:nvSpPr>
          <p:cNvPr id="3" name="Content Placeholder 2">
            <a:extLst>
              <a:ext uri="{FF2B5EF4-FFF2-40B4-BE49-F238E27FC236}">
                <a16:creationId xmlns:a16="http://schemas.microsoft.com/office/drawing/2014/main" id="{94036D6A-DE7F-4737-BEA4-A100E944C782}"/>
              </a:ext>
            </a:extLst>
          </p:cNvPr>
          <p:cNvSpPr>
            <a:spLocks noGrp="1"/>
          </p:cNvSpPr>
          <p:nvPr>
            <p:ph idx="1"/>
          </p:nvPr>
        </p:nvSpPr>
        <p:spPr>
          <a:xfrm>
            <a:off x="838200" y="1997075"/>
            <a:ext cx="10777538" cy="3984625"/>
          </a:xfrm>
        </p:spPr>
        <p:txBody>
          <a:bodyPr rtlCol="0">
            <a:normAutofit/>
          </a:bodyPr>
          <a:lstStyle/>
          <a:p>
            <a:pPr marL="0" indent="0" fontAlgn="auto">
              <a:buFont typeface="Arial" panose="020B0604020202020204" pitchFamily="34" charset="0"/>
              <a:buNone/>
              <a:defRPr/>
            </a:pPr>
            <a:r>
              <a:rPr lang="en-GB" dirty="0">
                <a:latin typeface="Arial Rounded MT Bold" panose="020F0704030504030204" pitchFamily="34" charset="0"/>
              </a:rPr>
              <a:t>Drugs and Alcohol</a:t>
            </a:r>
          </a:p>
          <a:p>
            <a:pPr marL="0" indent="0" fontAlgn="auto">
              <a:spcAft>
                <a:spcPts val="0"/>
              </a:spcAft>
              <a:buFont typeface="Arial" panose="020B0604020202020204" pitchFamily="34" charset="0"/>
              <a:buNone/>
              <a:defRPr/>
            </a:pPr>
            <a:endParaRPr lang="en-GB" i="1" dirty="0">
              <a:solidFill>
                <a:schemeClr val="bg1">
                  <a:lumMod val="50000"/>
                </a:schemeClr>
              </a:solidFill>
              <a:latin typeface="Abadi Extra Light" panose="020B0204020104020204" pitchFamily="34" charset="0"/>
            </a:endParaRPr>
          </a:p>
          <a:p>
            <a:pPr marL="0" indent="0">
              <a:lnSpc>
                <a:spcPct val="100000"/>
              </a:lnSpc>
              <a:spcAft>
                <a:spcPts val="1800"/>
              </a:spcAft>
              <a:buNone/>
              <a:defRPr/>
            </a:pPr>
            <a:r>
              <a:rPr lang="en-GB" i="1" dirty="0">
                <a:solidFill>
                  <a:schemeClr val="bg1">
                    <a:lumMod val="50000"/>
                  </a:schemeClr>
                </a:solidFill>
                <a:latin typeface="Abadi Extra Light" panose="020B0204020104020204" pitchFamily="34" charset="0"/>
              </a:rPr>
              <a:t>“We’ve done a breathalyser and they’re actually two and half times over the legal limit. We then say good, actually we’re not going to come out, give us a call back in two hours. What’s the point of going out to undertake an assessment for somebody who’s completely bladdered.”</a:t>
            </a:r>
          </a:p>
          <a:p>
            <a:pPr marL="0" indent="0" algn="r">
              <a:lnSpc>
                <a:spcPct val="100000"/>
              </a:lnSpc>
              <a:spcAft>
                <a:spcPts val="1800"/>
              </a:spcAft>
              <a:buNone/>
              <a:defRPr/>
            </a:pPr>
            <a:r>
              <a:rPr lang="en-GB" sz="2600" i="1" dirty="0">
                <a:solidFill>
                  <a:schemeClr val="bg1">
                    <a:lumMod val="50000"/>
                  </a:schemeClr>
                </a:solidFill>
              </a:rPr>
              <a:t>(Approved Mental Health Professional)</a:t>
            </a:r>
          </a:p>
        </p:txBody>
      </p:sp>
    </p:spTree>
    <p:extLst>
      <p:ext uri="{BB962C8B-B14F-4D97-AF65-F5344CB8AC3E}">
        <p14:creationId xmlns:p14="http://schemas.microsoft.com/office/powerpoint/2010/main" val="387856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AEFF1E7-2FF7-47E9-81F4-690D0DFC0D57}"/>
              </a:ext>
            </a:extLst>
          </p:cNvPr>
          <p:cNvSpPr>
            <a:spLocks noGrp="1" noChangeArrowheads="1"/>
          </p:cNvSpPr>
          <p:nvPr>
            <p:ph type="title"/>
          </p:nvPr>
        </p:nvSpPr>
        <p:spPr/>
        <p:txBody>
          <a:bodyPr/>
          <a:lstStyle/>
          <a:p>
            <a:r>
              <a:rPr lang="en-GB" altLang="en-US" dirty="0">
                <a:solidFill>
                  <a:srgbClr val="00B050"/>
                </a:solidFill>
                <a:latin typeface="Arial Rounded MT Bold" panose="020F0704030504030204" pitchFamily="34" charset="0"/>
              </a:rPr>
              <a:t>‘Defensive’ Risk: Health</a:t>
            </a:r>
            <a:endParaRPr lang="en-GB" altLang="en-US" dirty="0">
              <a:solidFill>
                <a:srgbClr val="00B050"/>
              </a:solidFill>
            </a:endParaRPr>
          </a:p>
        </p:txBody>
      </p:sp>
      <p:sp>
        <p:nvSpPr>
          <p:cNvPr id="3" name="Content Placeholder 2">
            <a:extLst>
              <a:ext uri="{FF2B5EF4-FFF2-40B4-BE49-F238E27FC236}">
                <a16:creationId xmlns:a16="http://schemas.microsoft.com/office/drawing/2014/main" id="{94036D6A-DE7F-4737-BEA4-A100E944C782}"/>
              </a:ext>
            </a:extLst>
          </p:cNvPr>
          <p:cNvSpPr>
            <a:spLocks noGrp="1"/>
          </p:cNvSpPr>
          <p:nvPr>
            <p:ph idx="1"/>
          </p:nvPr>
        </p:nvSpPr>
        <p:spPr>
          <a:xfrm>
            <a:off x="838200" y="1997075"/>
            <a:ext cx="10777538" cy="3984625"/>
          </a:xfrm>
        </p:spPr>
        <p:txBody>
          <a:bodyPr rtlCol="0">
            <a:normAutofit fontScale="92500" lnSpcReduction="10000"/>
          </a:bodyPr>
          <a:lstStyle/>
          <a:p>
            <a:pPr marL="0" indent="0" fontAlgn="auto">
              <a:buFont typeface="Arial" panose="020B0604020202020204" pitchFamily="34" charset="0"/>
              <a:buNone/>
              <a:defRPr/>
            </a:pPr>
            <a:r>
              <a:rPr lang="en-GB" dirty="0">
                <a:latin typeface="Arial Rounded MT Bold" panose="020F0704030504030204" pitchFamily="34" charset="0"/>
              </a:rPr>
              <a:t>“Fear”: Assurance Behaviours</a:t>
            </a:r>
          </a:p>
          <a:p>
            <a:pPr marL="0" indent="0" fontAlgn="auto">
              <a:spcAft>
                <a:spcPts val="0"/>
              </a:spcAft>
              <a:buFont typeface="Arial" panose="020B0604020202020204" pitchFamily="34" charset="0"/>
              <a:buNone/>
              <a:defRPr/>
            </a:pPr>
            <a:endParaRPr lang="en-GB" i="1" dirty="0">
              <a:solidFill>
                <a:schemeClr val="bg1">
                  <a:lumMod val="50000"/>
                </a:schemeClr>
              </a:solidFill>
              <a:latin typeface="Abadi Extra Light" panose="020B0204020104020204" pitchFamily="34" charset="0"/>
            </a:endParaRPr>
          </a:p>
          <a:p>
            <a:pPr marL="0" indent="0">
              <a:lnSpc>
                <a:spcPct val="100000"/>
              </a:lnSpc>
              <a:spcAft>
                <a:spcPts val="1800"/>
              </a:spcAft>
              <a:buNone/>
              <a:defRPr/>
            </a:pPr>
            <a:r>
              <a:rPr lang="en-GB" i="1" dirty="0">
                <a:solidFill>
                  <a:schemeClr val="bg1">
                    <a:lumMod val="50000"/>
                  </a:schemeClr>
                </a:solidFill>
                <a:latin typeface="Abadi Extra Light" panose="020B0204020104020204" pitchFamily="34" charset="0"/>
              </a:rPr>
              <a:t>“’I’ve had situations where they’re saying they [detainee] don’t have a mental disorder, they’ve got anxiety and depression and the [detainee] wants to leave and think they should go. The SHO wanted to call the SPR (specialist registrar) or Section 12 (doctor). They’re just a bit intimidated or frightened and want someone a bit more senior, so when I got there the person clearly did not have a mental disorder, but they still felt the person should be in hospital” </a:t>
            </a:r>
          </a:p>
          <a:p>
            <a:pPr marL="0" indent="0" algn="r">
              <a:lnSpc>
                <a:spcPct val="100000"/>
              </a:lnSpc>
              <a:spcAft>
                <a:spcPts val="1800"/>
              </a:spcAft>
              <a:buNone/>
              <a:defRPr/>
            </a:pPr>
            <a:r>
              <a:rPr lang="en-GB" i="1" dirty="0">
                <a:solidFill>
                  <a:schemeClr val="bg1">
                    <a:lumMod val="50000"/>
                  </a:schemeClr>
                </a:solidFill>
              </a:rPr>
              <a:t>(Approved Mental Health Professional)</a:t>
            </a:r>
          </a:p>
        </p:txBody>
      </p:sp>
    </p:spTree>
    <p:extLst>
      <p:ext uri="{BB962C8B-B14F-4D97-AF65-F5344CB8AC3E}">
        <p14:creationId xmlns:p14="http://schemas.microsoft.com/office/powerpoint/2010/main" val="135443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AEFF1E7-2FF7-47E9-81F4-690D0DFC0D57}"/>
              </a:ext>
            </a:extLst>
          </p:cNvPr>
          <p:cNvSpPr>
            <a:spLocks noGrp="1" noChangeArrowheads="1"/>
          </p:cNvSpPr>
          <p:nvPr>
            <p:ph type="title"/>
          </p:nvPr>
        </p:nvSpPr>
        <p:spPr/>
        <p:txBody>
          <a:bodyPr/>
          <a:lstStyle/>
          <a:p>
            <a:r>
              <a:rPr lang="en-GB" altLang="en-US" dirty="0">
                <a:solidFill>
                  <a:srgbClr val="00B050"/>
                </a:solidFill>
                <a:latin typeface="Arial Rounded MT Bold" panose="020F0704030504030204" pitchFamily="34" charset="0"/>
              </a:rPr>
              <a:t>‘Defensive’ Risk: Health</a:t>
            </a:r>
            <a:endParaRPr lang="en-GB" altLang="en-US" dirty="0">
              <a:solidFill>
                <a:srgbClr val="00B050"/>
              </a:solidFill>
            </a:endParaRPr>
          </a:p>
        </p:txBody>
      </p:sp>
      <p:sp>
        <p:nvSpPr>
          <p:cNvPr id="3" name="Content Placeholder 2">
            <a:extLst>
              <a:ext uri="{FF2B5EF4-FFF2-40B4-BE49-F238E27FC236}">
                <a16:creationId xmlns:a16="http://schemas.microsoft.com/office/drawing/2014/main" id="{94036D6A-DE7F-4737-BEA4-A100E944C782}"/>
              </a:ext>
            </a:extLst>
          </p:cNvPr>
          <p:cNvSpPr>
            <a:spLocks noGrp="1"/>
          </p:cNvSpPr>
          <p:nvPr>
            <p:ph idx="1"/>
          </p:nvPr>
        </p:nvSpPr>
        <p:spPr>
          <a:xfrm>
            <a:off x="838200" y="1865015"/>
            <a:ext cx="10777538" cy="4309448"/>
          </a:xfrm>
        </p:spPr>
        <p:txBody>
          <a:bodyPr rtlCol="0">
            <a:normAutofit lnSpcReduction="10000"/>
          </a:bodyPr>
          <a:lstStyle/>
          <a:p>
            <a:pPr marL="0" indent="0" fontAlgn="auto">
              <a:buFont typeface="Arial" panose="020B0604020202020204" pitchFamily="34" charset="0"/>
              <a:buNone/>
              <a:defRPr/>
            </a:pPr>
            <a:r>
              <a:rPr lang="en-GB" dirty="0">
                <a:latin typeface="Arial Rounded MT Bold" panose="020F0704030504030204" pitchFamily="34" charset="0"/>
              </a:rPr>
              <a:t>Fear of certain groups: ‘Positive Defensive’</a:t>
            </a:r>
          </a:p>
          <a:p>
            <a:pPr marL="0" indent="0" fontAlgn="auto">
              <a:spcAft>
                <a:spcPts val="0"/>
              </a:spcAft>
              <a:buFont typeface="Arial" panose="020B0604020202020204" pitchFamily="34" charset="0"/>
              <a:buNone/>
              <a:defRPr/>
            </a:pPr>
            <a:endParaRPr lang="en-GB" sz="1100" i="1" dirty="0">
              <a:solidFill>
                <a:schemeClr val="bg1">
                  <a:lumMod val="50000"/>
                </a:schemeClr>
              </a:solidFill>
              <a:latin typeface="Abadi Extra Light" panose="020B0204020104020204" pitchFamily="34" charset="0"/>
            </a:endParaRPr>
          </a:p>
          <a:p>
            <a:pPr marL="0" indent="0">
              <a:lnSpc>
                <a:spcPct val="100000"/>
              </a:lnSpc>
              <a:spcAft>
                <a:spcPts val="1800"/>
              </a:spcAft>
              <a:buNone/>
              <a:defRPr/>
            </a:pPr>
            <a:r>
              <a:rPr lang="en-GB" i="1" dirty="0">
                <a:solidFill>
                  <a:schemeClr val="bg1">
                    <a:lumMod val="50000"/>
                  </a:schemeClr>
                </a:solidFill>
                <a:latin typeface="Abadi Extra Light" panose="020B0204020104020204" pitchFamily="34" charset="0"/>
              </a:rPr>
              <a:t>“There are some very good mental health services and there are a lot of people in the old mindset of ‘if it’s drugs and alcohol, it’s not mental health. No, we don’t want it” </a:t>
            </a:r>
          </a:p>
          <a:p>
            <a:pPr marL="0" indent="0">
              <a:lnSpc>
                <a:spcPct val="100000"/>
              </a:lnSpc>
              <a:spcAft>
                <a:spcPts val="1800"/>
              </a:spcAft>
              <a:buNone/>
              <a:defRPr/>
            </a:pPr>
            <a:r>
              <a:rPr lang="en-GB" i="1" dirty="0">
                <a:solidFill>
                  <a:schemeClr val="bg1">
                    <a:lumMod val="50000"/>
                  </a:schemeClr>
                </a:solidFill>
                <a:latin typeface="Abadi Extra Light" panose="020B0204020104020204" pitchFamily="34" charset="0"/>
              </a:rPr>
              <a:t>“The heroin addicts are the worst. They are just horrible, nasty people really manipulative always trying to get something over you. It can be hard to [treat] them but you just have to swallow your pride. If I had my way, I wouldn’t work with them.”                                          											</a:t>
            </a:r>
            <a:r>
              <a:rPr lang="en-GB" sz="2600" i="1" dirty="0">
                <a:solidFill>
                  <a:schemeClr val="bg1">
                    <a:lumMod val="50000"/>
                  </a:schemeClr>
                </a:solidFill>
              </a:rPr>
              <a:t>(Mental Health Staff)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FF7D1CF-B42F-441D-9130-8AB0F56F3D08}"/>
              </a:ext>
            </a:extLst>
          </p:cNvPr>
          <p:cNvSpPr>
            <a:spLocks noGrp="1" noChangeArrowheads="1"/>
          </p:cNvSpPr>
          <p:nvPr>
            <p:ph type="title"/>
          </p:nvPr>
        </p:nvSpPr>
        <p:spPr/>
        <p:txBody>
          <a:bodyPr/>
          <a:lstStyle/>
          <a:p>
            <a:r>
              <a:rPr lang="en-GB" altLang="en-US" dirty="0">
                <a:solidFill>
                  <a:srgbClr val="00B050"/>
                </a:solidFill>
                <a:latin typeface="Arial Rounded MT Bold" panose="020F0704030504030204" pitchFamily="34" charset="0"/>
              </a:rPr>
              <a:t>‘Defensive’ Risk: Police </a:t>
            </a:r>
            <a:endParaRPr lang="en-GB" altLang="en-US" dirty="0">
              <a:solidFill>
                <a:srgbClr val="00B050"/>
              </a:solidFill>
            </a:endParaRPr>
          </a:p>
        </p:txBody>
      </p:sp>
      <p:sp>
        <p:nvSpPr>
          <p:cNvPr id="3" name="Content Placeholder 2">
            <a:extLst>
              <a:ext uri="{FF2B5EF4-FFF2-40B4-BE49-F238E27FC236}">
                <a16:creationId xmlns:a16="http://schemas.microsoft.com/office/drawing/2014/main" id="{CD5424A9-A63B-4FAA-BFE9-A4F17F96F97C}"/>
              </a:ext>
            </a:extLst>
          </p:cNvPr>
          <p:cNvSpPr>
            <a:spLocks noGrp="1"/>
          </p:cNvSpPr>
          <p:nvPr>
            <p:ph idx="1"/>
          </p:nvPr>
        </p:nvSpPr>
        <p:spPr>
          <a:xfrm>
            <a:off x="838200" y="2007909"/>
            <a:ext cx="10777538" cy="4204355"/>
          </a:xfrm>
        </p:spPr>
        <p:txBody>
          <a:bodyPr rtlCol="0">
            <a:normAutofit fontScale="92500" lnSpcReduction="20000"/>
          </a:bodyPr>
          <a:lstStyle/>
          <a:p>
            <a:pPr marL="0" indent="0" fontAlgn="auto">
              <a:spcAft>
                <a:spcPts val="1800"/>
              </a:spcAft>
              <a:buNone/>
              <a:defRPr/>
            </a:pPr>
            <a:r>
              <a:rPr lang="en-GB" dirty="0">
                <a:latin typeface="Arial Rounded MT Bold" panose="020F0704030504030204" pitchFamily="34" charset="0"/>
              </a:rPr>
              <a:t>Police take the ‘rap’ for detainee suicide or self-harm</a:t>
            </a:r>
          </a:p>
          <a:p>
            <a:pPr marL="0" indent="0" fontAlgn="auto">
              <a:lnSpc>
                <a:spcPct val="120000"/>
              </a:lnSpc>
              <a:spcAft>
                <a:spcPts val="1800"/>
              </a:spcAft>
              <a:buFont typeface="Arial" panose="020B0604020202020204" pitchFamily="34" charset="0"/>
              <a:buNone/>
              <a:defRPr/>
            </a:pPr>
            <a:r>
              <a:rPr lang="en-GB" i="1" dirty="0">
                <a:solidFill>
                  <a:schemeClr val="bg1">
                    <a:lumMod val="50000"/>
                  </a:schemeClr>
                </a:solidFill>
                <a:latin typeface="Abadi Extra Light" panose="020B0204020104020204" pitchFamily="34" charset="0"/>
              </a:rPr>
              <a:t>“We’re responsible for that individual, really we’re the only ones who are under the pressure and the scrutiny to make sure that they get to where they need to get to. Nobody else is going to be criticised for the length of time it takes or if something goes wrong or if they’re injured while they’re in our care, it’s on us. Nobody else really has the same amount of concern that the individual officer has.”</a:t>
            </a:r>
          </a:p>
          <a:p>
            <a:pPr marL="0" indent="0" algn="r" fontAlgn="auto">
              <a:spcAft>
                <a:spcPts val="1800"/>
              </a:spcAft>
              <a:buFont typeface="Arial" panose="020B0604020202020204" pitchFamily="34" charset="0"/>
              <a:buNone/>
              <a:defRPr/>
            </a:pPr>
            <a:r>
              <a:rPr lang="en-GB" i="1" dirty="0">
                <a:solidFill>
                  <a:schemeClr val="bg1">
                    <a:lumMod val="50000"/>
                  </a:schemeClr>
                </a:solidFill>
              </a:rPr>
              <a:t>[Metropolitan Police Officer]</a:t>
            </a:r>
          </a:p>
          <a:p>
            <a:pPr marL="0" indent="0" fontAlgn="auto">
              <a:spcAft>
                <a:spcPts val="1800"/>
              </a:spcAft>
              <a:buFont typeface="Arial" panose="020B0604020202020204" pitchFamily="34" charset="0"/>
              <a:buNone/>
              <a:defRPr/>
            </a:pPr>
            <a:endParaRPr lang="en-GB" dirty="0">
              <a:latin typeface="Arial Rounded MT Bold" panose="020F07040305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25CE605-F60A-480B-B77E-E31123AE291A}"/>
              </a:ext>
            </a:extLst>
          </p:cNvPr>
          <p:cNvSpPr>
            <a:spLocks noGrp="1" noChangeArrowheads="1"/>
          </p:cNvSpPr>
          <p:nvPr>
            <p:ph type="title"/>
          </p:nvPr>
        </p:nvSpPr>
        <p:spPr/>
        <p:txBody>
          <a:bodyPr/>
          <a:lstStyle/>
          <a:p>
            <a:r>
              <a:rPr lang="en-GB" altLang="en-US" dirty="0">
                <a:solidFill>
                  <a:srgbClr val="00B050"/>
                </a:solidFill>
                <a:latin typeface="Arial Rounded MT Bold" panose="020F0704030504030204" pitchFamily="34" charset="0"/>
              </a:rPr>
              <a:t>‘Defensive’ Risk: Police  </a:t>
            </a:r>
            <a:endParaRPr lang="en-GB" altLang="en-US" dirty="0">
              <a:solidFill>
                <a:srgbClr val="00B050"/>
              </a:solidFill>
            </a:endParaRPr>
          </a:p>
        </p:txBody>
      </p:sp>
      <p:sp>
        <p:nvSpPr>
          <p:cNvPr id="3" name="Content Placeholder 2">
            <a:extLst>
              <a:ext uri="{FF2B5EF4-FFF2-40B4-BE49-F238E27FC236}">
                <a16:creationId xmlns:a16="http://schemas.microsoft.com/office/drawing/2014/main" id="{4440E908-7AD9-4D99-84EB-1DBDC4821CBB}"/>
              </a:ext>
            </a:extLst>
          </p:cNvPr>
          <p:cNvSpPr>
            <a:spLocks noGrp="1"/>
          </p:cNvSpPr>
          <p:nvPr>
            <p:ph idx="1"/>
          </p:nvPr>
        </p:nvSpPr>
        <p:spPr>
          <a:xfrm>
            <a:off x="838200" y="2197100"/>
            <a:ext cx="10777538" cy="3939749"/>
          </a:xfrm>
        </p:spPr>
        <p:txBody>
          <a:bodyPr rtlCol="0">
            <a:normAutofit/>
          </a:bodyPr>
          <a:lstStyle/>
          <a:p>
            <a:pPr marL="0" indent="0" fontAlgn="auto">
              <a:buFont typeface="Arial" panose="020B0604020202020204" pitchFamily="34" charset="0"/>
              <a:buNone/>
              <a:defRPr/>
            </a:pPr>
            <a:r>
              <a:rPr lang="en-GB" dirty="0">
                <a:latin typeface="Arial Rounded MT Bold" panose="020F0704030504030204" pitchFamily="34" charset="0"/>
              </a:rPr>
              <a:t>The real backstop</a:t>
            </a:r>
          </a:p>
          <a:p>
            <a:pPr marL="0" indent="0" fontAlgn="auto">
              <a:spcBef>
                <a:spcPts val="0"/>
              </a:spcBef>
              <a:spcAft>
                <a:spcPts val="0"/>
              </a:spcAft>
              <a:buFont typeface="Arial" panose="020B0604020202020204" pitchFamily="34" charset="0"/>
              <a:buNone/>
              <a:defRPr/>
            </a:pPr>
            <a:endParaRPr lang="en-GB" i="1" dirty="0">
              <a:solidFill>
                <a:schemeClr val="bg1">
                  <a:lumMod val="50000"/>
                </a:schemeClr>
              </a:solidFill>
              <a:latin typeface="Abadi Extra Light" panose="020B0204020104020204" pitchFamily="34" charset="0"/>
            </a:endParaRPr>
          </a:p>
          <a:p>
            <a:pPr marL="0" indent="0" fontAlgn="auto">
              <a:lnSpc>
                <a:spcPct val="100000"/>
              </a:lnSpc>
              <a:spcAft>
                <a:spcPts val="1800"/>
              </a:spcAft>
              <a:buFont typeface="Arial" panose="020B0604020202020204" pitchFamily="34" charset="0"/>
              <a:buNone/>
              <a:defRPr/>
            </a:pPr>
            <a:r>
              <a:rPr lang="en-GB" i="1" dirty="0">
                <a:solidFill>
                  <a:schemeClr val="bg1">
                    <a:lumMod val="50000"/>
                  </a:schemeClr>
                </a:solidFill>
                <a:latin typeface="Abadi Extra Light" panose="020B0204020104020204" pitchFamily="34" charset="0"/>
              </a:rPr>
              <a:t>“There’s literally no one left to do it. What else can we do? Everyone can finish their shift and go home, job done. We have to make sure no one does anything stupid because they [other NHS services] all know we are there 24-7 to pick up the pieces.”</a:t>
            </a:r>
          </a:p>
          <a:p>
            <a:pPr marL="0" indent="0" algn="r">
              <a:spcAft>
                <a:spcPts val="1800"/>
              </a:spcAft>
              <a:buNone/>
              <a:defRPr/>
            </a:pPr>
            <a:r>
              <a:rPr lang="en-GB" i="1" dirty="0">
                <a:solidFill>
                  <a:schemeClr val="bg1">
                    <a:lumMod val="50000"/>
                  </a:schemeClr>
                </a:solidFill>
              </a:rPr>
              <a:t>[Metropolitan Police Officer]</a:t>
            </a:r>
          </a:p>
          <a:p>
            <a:pPr marL="0" indent="0" fontAlgn="auto">
              <a:spcAft>
                <a:spcPts val="1800"/>
              </a:spcAft>
              <a:buFont typeface="Arial" panose="020B0604020202020204" pitchFamily="34" charset="0"/>
              <a:buNone/>
              <a:defRPr/>
            </a:pPr>
            <a:endParaRPr lang="en-GB" i="1" dirty="0">
              <a:solidFill>
                <a:schemeClr val="bg1">
                  <a:lumMod val="50000"/>
                </a:schemeClr>
              </a:solidFill>
            </a:endParaRPr>
          </a:p>
          <a:p>
            <a:pPr marL="0" indent="0" fontAlgn="auto">
              <a:spcAft>
                <a:spcPts val="1800"/>
              </a:spcAft>
              <a:buFont typeface="Arial" panose="020B0604020202020204" pitchFamily="34" charset="0"/>
              <a:buNone/>
              <a:defRPr/>
            </a:pPr>
            <a:endParaRPr lang="en-GB" i="1" dirty="0">
              <a:solidFill>
                <a:schemeClr val="bg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3D0E-DFE2-4814-9215-8D6C1CEF715E}"/>
              </a:ext>
            </a:extLst>
          </p:cNvPr>
          <p:cNvSpPr>
            <a:spLocks noGrp="1"/>
          </p:cNvSpPr>
          <p:nvPr>
            <p:ph type="title"/>
          </p:nvPr>
        </p:nvSpPr>
        <p:spPr/>
        <p:txBody>
          <a:bodyPr/>
          <a:lstStyle/>
          <a:p>
            <a:r>
              <a:rPr lang="en-GB" dirty="0">
                <a:solidFill>
                  <a:srgbClr val="00B0F0"/>
                </a:solidFill>
                <a:latin typeface="Arial Rounded MT Bold" panose="020F0704030504030204" pitchFamily="34" charset="0"/>
              </a:rPr>
              <a:t>Final Thoughts</a:t>
            </a:r>
          </a:p>
        </p:txBody>
      </p:sp>
      <p:sp>
        <p:nvSpPr>
          <p:cNvPr id="3" name="Content Placeholder 2">
            <a:extLst>
              <a:ext uri="{FF2B5EF4-FFF2-40B4-BE49-F238E27FC236}">
                <a16:creationId xmlns:a16="http://schemas.microsoft.com/office/drawing/2014/main" id="{94D012D5-EB76-4781-8410-80CE39369B87}"/>
              </a:ext>
            </a:extLst>
          </p:cNvPr>
          <p:cNvSpPr>
            <a:spLocks noGrp="1"/>
          </p:cNvSpPr>
          <p:nvPr>
            <p:ph idx="1"/>
          </p:nvPr>
        </p:nvSpPr>
        <p:spPr>
          <a:xfrm>
            <a:off x="838200" y="1845637"/>
            <a:ext cx="10515600" cy="4612821"/>
          </a:xfrm>
        </p:spPr>
        <p:txBody>
          <a:bodyPr>
            <a:normAutofit fontScale="92500"/>
          </a:bodyPr>
          <a:lstStyle/>
          <a:p>
            <a:pPr>
              <a:lnSpc>
                <a:spcPct val="100000"/>
              </a:lnSpc>
              <a:spcBef>
                <a:spcPts val="0"/>
              </a:spcBef>
              <a:spcAft>
                <a:spcPts val="2400"/>
              </a:spcAft>
            </a:pPr>
            <a:r>
              <a:rPr lang="en-GB" dirty="0">
                <a:latin typeface="Arial Rounded MT Bold" panose="020F0704030504030204" pitchFamily="34" charset="0"/>
              </a:rPr>
              <a:t>The detention process pivotal as it frames detainee experience</a:t>
            </a:r>
          </a:p>
          <a:p>
            <a:pPr>
              <a:lnSpc>
                <a:spcPct val="100000"/>
              </a:lnSpc>
              <a:spcBef>
                <a:spcPts val="0"/>
              </a:spcBef>
              <a:spcAft>
                <a:spcPts val="2400"/>
              </a:spcAft>
            </a:pPr>
            <a:r>
              <a:rPr lang="en-GB" dirty="0">
                <a:latin typeface="Arial Rounded MT Bold" panose="020F0704030504030204" pitchFamily="34" charset="0"/>
              </a:rPr>
              <a:t>Detention process driven by fear of error/attitudes to detainees</a:t>
            </a:r>
          </a:p>
          <a:p>
            <a:pPr>
              <a:lnSpc>
                <a:spcPct val="110000"/>
              </a:lnSpc>
              <a:spcBef>
                <a:spcPts val="0"/>
              </a:spcBef>
              <a:spcAft>
                <a:spcPts val="2400"/>
              </a:spcAft>
            </a:pPr>
            <a:r>
              <a:rPr lang="en-GB" dirty="0">
                <a:latin typeface="Arial Rounded MT Bold" panose="020F0704030504030204" pitchFamily="34" charset="0"/>
              </a:rPr>
              <a:t>We argue that the Section 136 detention process is an ineffective model for managing detainees with mental health need</a:t>
            </a:r>
          </a:p>
          <a:p>
            <a:pPr>
              <a:lnSpc>
                <a:spcPct val="110000"/>
              </a:lnSpc>
              <a:spcBef>
                <a:spcPts val="0"/>
              </a:spcBef>
              <a:spcAft>
                <a:spcPts val="1200"/>
              </a:spcAft>
            </a:pPr>
            <a:r>
              <a:rPr lang="en-GB" dirty="0">
                <a:latin typeface="Arial Rounded MT Bold" panose="020F0704030504030204" pitchFamily="34" charset="0"/>
              </a:rPr>
              <a:t>NHS and Police need to balance concepts of ‘risk’ with a greater emphasis on therapeutic engagement  </a:t>
            </a:r>
          </a:p>
          <a:p>
            <a:pPr marL="0" indent="0">
              <a:lnSpc>
                <a:spcPct val="100000"/>
              </a:lnSpc>
              <a:spcBef>
                <a:spcPts val="0"/>
              </a:spcBef>
              <a:buNone/>
            </a:pPr>
            <a:endParaRPr lang="en-GB" dirty="0">
              <a:latin typeface="Arial Rounded MT Bold" panose="020F0704030504030204" pitchFamily="34" charset="0"/>
            </a:endParaRPr>
          </a:p>
        </p:txBody>
      </p:sp>
    </p:spTree>
    <p:extLst>
      <p:ext uri="{BB962C8B-B14F-4D97-AF65-F5344CB8AC3E}">
        <p14:creationId xmlns:p14="http://schemas.microsoft.com/office/powerpoint/2010/main" val="39839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95472E7-4649-4076-B7E2-498D12ED59A8}"/>
              </a:ext>
            </a:extLst>
          </p:cNvPr>
          <p:cNvPicPr/>
          <p:nvPr/>
        </p:nvPicPr>
        <p:blipFill>
          <a:blip r:embed="rId2"/>
          <a:stretch>
            <a:fillRect/>
          </a:stretch>
        </p:blipFill>
        <p:spPr>
          <a:xfrm>
            <a:off x="6216040" y="1849308"/>
            <a:ext cx="5731510" cy="3968750"/>
          </a:xfrm>
          <a:prstGeom prst="rect">
            <a:avLst/>
          </a:prstGeom>
        </p:spPr>
      </p:pic>
      <p:sp>
        <p:nvSpPr>
          <p:cNvPr id="17" name="Title 1">
            <a:extLst>
              <a:ext uri="{FF2B5EF4-FFF2-40B4-BE49-F238E27FC236}">
                <a16:creationId xmlns:a16="http://schemas.microsoft.com/office/drawing/2014/main" id="{0E24BFC2-CB8E-4B4B-B075-5C6BD0902D73}"/>
              </a:ext>
            </a:extLst>
          </p:cNvPr>
          <p:cNvSpPr txBox="1">
            <a:spLocks/>
          </p:cNvSpPr>
          <p:nvPr/>
        </p:nvSpPr>
        <p:spPr>
          <a:xfrm>
            <a:off x="390331" y="52374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7030A0"/>
                </a:solidFill>
                <a:latin typeface="Arial Rounded MT Bold" panose="020F0704030504030204" pitchFamily="34" charset="0"/>
              </a:rPr>
              <a:t>In the News…</a:t>
            </a:r>
            <a:endParaRPr lang="en-GB" dirty="0">
              <a:solidFill>
                <a:srgbClr val="7030A0"/>
              </a:solidFill>
            </a:endParaRPr>
          </a:p>
        </p:txBody>
      </p:sp>
      <p:pic>
        <p:nvPicPr>
          <p:cNvPr id="3" name="Picture 2" descr="A screenshot of a cell phone&#10;&#10;Description automatically generated">
            <a:extLst>
              <a:ext uri="{FF2B5EF4-FFF2-40B4-BE49-F238E27FC236}">
                <a16:creationId xmlns:a16="http://schemas.microsoft.com/office/drawing/2014/main" id="{E6ECE8E1-6271-44EB-9BE4-021B24EF9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18" y="1356208"/>
            <a:ext cx="4937938" cy="5219487"/>
          </a:xfrm>
          <a:prstGeom prst="rect">
            <a:avLst/>
          </a:prstGeom>
        </p:spPr>
      </p:pic>
    </p:spTree>
    <p:extLst>
      <p:ext uri="{BB962C8B-B14F-4D97-AF65-F5344CB8AC3E}">
        <p14:creationId xmlns:p14="http://schemas.microsoft.com/office/powerpoint/2010/main" val="272145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3ED1-FAC7-4E78-ABEB-02369BCDB68C}"/>
              </a:ext>
            </a:extLst>
          </p:cNvPr>
          <p:cNvSpPr>
            <a:spLocks noGrp="1"/>
          </p:cNvSpPr>
          <p:nvPr>
            <p:ph type="title"/>
          </p:nvPr>
        </p:nvSpPr>
        <p:spPr/>
        <p:txBody>
          <a:bodyPr>
            <a:normAutofit/>
          </a:bodyPr>
          <a:lstStyle/>
          <a:p>
            <a:r>
              <a:rPr lang="en-GB" b="1" dirty="0">
                <a:solidFill>
                  <a:srgbClr val="7030A0"/>
                </a:solidFill>
                <a:latin typeface="Arial Rounded MT Bold" panose="020F0704030504030204" pitchFamily="34" charset="0"/>
              </a:rPr>
              <a:t>What is Section 136?</a:t>
            </a:r>
            <a:endParaRPr lang="en-GB" dirty="0">
              <a:solidFill>
                <a:srgbClr val="7030A0"/>
              </a:solidFill>
            </a:endParaRPr>
          </a:p>
        </p:txBody>
      </p:sp>
      <p:sp>
        <p:nvSpPr>
          <p:cNvPr id="3" name="Content Placeholder 2">
            <a:extLst>
              <a:ext uri="{FF2B5EF4-FFF2-40B4-BE49-F238E27FC236}">
                <a16:creationId xmlns:a16="http://schemas.microsoft.com/office/drawing/2014/main" id="{A0F7126D-6C2C-4469-B36E-E5674BB82222}"/>
              </a:ext>
            </a:extLst>
          </p:cNvPr>
          <p:cNvSpPr>
            <a:spLocks noGrp="1"/>
          </p:cNvSpPr>
          <p:nvPr>
            <p:ph idx="1"/>
          </p:nvPr>
        </p:nvSpPr>
        <p:spPr>
          <a:xfrm>
            <a:off x="838200" y="2108718"/>
            <a:ext cx="10515600" cy="4208192"/>
          </a:xfrm>
        </p:spPr>
        <p:txBody>
          <a:bodyPr>
            <a:normAutofit fontScale="92500" lnSpcReduction="20000"/>
          </a:bodyPr>
          <a:lstStyle/>
          <a:p>
            <a:r>
              <a:rPr lang="en-GB" dirty="0">
                <a:latin typeface="Arial Rounded MT Bold" panose="020F0704030504030204" pitchFamily="34" charset="0"/>
              </a:rPr>
              <a:t>Requirement under 1983 Mental Health Act amended by the Policing and Crime Act, 2017</a:t>
            </a:r>
          </a:p>
          <a:p>
            <a:pPr marL="0" indent="0">
              <a:buNone/>
            </a:pPr>
            <a:endParaRPr lang="en-GB" dirty="0">
              <a:latin typeface="Arial Rounded MT Bold" panose="020F0704030504030204" pitchFamily="34" charset="0"/>
            </a:endParaRPr>
          </a:p>
          <a:p>
            <a:r>
              <a:rPr lang="en-GB" dirty="0">
                <a:latin typeface="Arial Rounded MT Bold" panose="020F0704030504030204" pitchFamily="34" charset="0"/>
              </a:rPr>
              <a:t>Person “suffering from a mental disorder” detained “in the interests of that person or for the protection of other persons”</a:t>
            </a:r>
          </a:p>
          <a:p>
            <a:endParaRPr lang="en-GB" dirty="0">
              <a:latin typeface="Arial Rounded MT Bold" panose="020F0704030504030204" pitchFamily="34" charset="0"/>
            </a:endParaRPr>
          </a:p>
          <a:p>
            <a:r>
              <a:rPr lang="en-GB" dirty="0">
                <a:latin typeface="Arial Rounded MT Bold" panose="020F0704030504030204" pitchFamily="34" charset="0"/>
              </a:rPr>
              <a:t>Within a “public place” only </a:t>
            </a:r>
          </a:p>
          <a:p>
            <a:pPr marL="0" indent="0">
              <a:buNone/>
            </a:pPr>
            <a:endParaRPr lang="en-GB" dirty="0">
              <a:latin typeface="Arial Rounded MT Bold" panose="020F0704030504030204" pitchFamily="34" charset="0"/>
            </a:endParaRPr>
          </a:p>
          <a:p>
            <a:r>
              <a:rPr lang="en-GB" dirty="0">
                <a:latin typeface="Arial Rounded MT Bold" panose="020F0704030504030204" pitchFamily="34" charset="0"/>
              </a:rPr>
              <a:t>Person taken to a “place of safety” – Mental Health hospital or Emergency Department for assessment (no longer police stations)</a:t>
            </a:r>
          </a:p>
        </p:txBody>
      </p:sp>
    </p:spTree>
    <p:extLst>
      <p:ext uri="{BB962C8B-B14F-4D97-AF65-F5344CB8AC3E}">
        <p14:creationId xmlns:p14="http://schemas.microsoft.com/office/powerpoint/2010/main" val="421626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 name="Title 1">
            <a:extLst>
              <a:ext uri="{FF2B5EF4-FFF2-40B4-BE49-F238E27FC236}">
                <a16:creationId xmlns:a16="http://schemas.microsoft.com/office/drawing/2014/main" id="{FE353ED1-FAC7-4E78-ABEB-02369BCDB68C}"/>
              </a:ext>
            </a:extLst>
          </p:cNvPr>
          <p:cNvSpPr>
            <a:spLocks noGrp="1"/>
          </p:cNvSpPr>
          <p:nvPr>
            <p:ph type="title"/>
          </p:nvPr>
        </p:nvSpPr>
        <p:spPr>
          <a:xfrm>
            <a:off x="363702" y="597615"/>
            <a:ext cx="4107629" cy="1147296"/>
          </a:xfrm>
        </p:spPr>
        <p:txBody>
          <a:bodyPr vert="horz" lIns="91440" tIns="45720" rIns="91440" bIns="45720" rtlCol="0" anchor="ctr">
            <a:normAutofit/>
          </a:bodyPr>
          <a:lstStyle/>
          <a:p>
            <a:r>
              <a:rPr lang="en-US" sz="4400" b="1" dirty="0">
                <a:solidFill>
                  <a:srgbClr val="7030A0"/>
                </a:solidFill>
                <a:latin typeface="Arial Rounded MT Bold" panose="020F0704030504030204" pitchFamily="34" charset="0"/>
              </a:rPr>
              <a:t>Controversies</a:t>
            </a:r>
          </a:p>
        </p:txBody>
      </p:sp>
      <p:sp>
        <p:nvSpPr>
          <p:cNvPr id="3" name="Content Placeholder 2">
            <a:extLst>
              <a:ext uri="{FF2B5EF4-FFF2-40B4-BE49-F238E27FC236}">
                <a16:creationId xmlns:a16="http://schemas.microsoft.com/office/drawing/2014/main" id="{A0F7126D-6C2C-4469-B36E-E5674BB82222}"/>
              </a:ext>
            </a:extLst>
          </p:cNvPr>
          <p:cNvSpPr>
            <a:spLocks noGrp="1"/>
          </p:cNvSpPr>
          <p:nvPr>
            <p:ph type="body" sz="half" idx="2"/>
          </p:nvPr>
        </p:nvSpPr>
        <p:spPr>
          <a:xfrm>
            <a:off x="591782" y="1917064"/>
            <a:ext cx="3812437" cy="3785419"/>
          </a:xfrm>
        </p:spPr>
        <p:txBody>
          <a:bodyPr vert="horz" lIns="91440" tIns="45720" rIns="91440" bIns="45720" rtlCol="0">
            <a:normAutofit/>
          </a:bodyPr>
          <a:lstStyle/>
          <a:p>
            <a:pPr marL="285750" indent="-285750">
              <a:spcBef>
                <a:spcPts val="0"/>
              </a:spcBef>
              <a:spcAft>
                <a:spcPts val="2400"/>
              </a:spcAft>
              <a:buFont typeface="Arial" panose="020B0604020202020204" pitchFamily="34" charset="0"/>
              <a:buChar char="•"/>
            </a:pPr>
            <a:r>
              <a:rPr lang="en-US" sz="1800" dirty="0">
                <a:latin typeface="Arial Rounded MT Bold" panose="020F0704030504030204" pitchFamily="34" charset="0"/>
              </a:rPr>
              <a:t>Lack of police awareness of mental health; issues with operational practice </a:t>
            </a:r>
          </a:p>
          <a:p>
            <a:pPr marL="285750" indent="-285750">
              <a:spcBef>
                <a:spcPts val="0"/>
              </a:spcBef>
              <a:spcAft>
                <a:spcPts val="2400"/>
              </a:spcAft>
              <a:buFont typeface="Arial" panose="020B0604020202020204" pitchFamily="34" charset="0"/>
              <a:buChar char="•"/>
            </a:pPr>
            <a:r>
              <a:rPr lang="en-US" sz="1800" dirty="0">
                <a:latin typeface="Arial Rounded MT Bold" panose="020F0704030504030204" pitchFamily="34" charset="0"/>
              </a:rPr>
              <a:t>Police custody and Emergency Departments inappropriate</a:t>
            </a:r>
          </a:p>
          <a:p>
            <a:pPr marL="285750" indent="-285750">
              <a:spcBef>
                <a:spcPts val="0"/>
              </a:spcBef>
              <a:spcAft>
                <a:spcPts val="2400"/>
              </a:spcAft>
              <a:buFont typeface="Arial" panose="020B0604020202020204" pitchFamily="34" charset="0"/>
              <a:buChar char="•"/>
            </a:pPr>
            <a:r>
              <a:rPr lang="en-US" sz="1800" dirty="0">
                <a:latin typeface="Arial Rounded MT Bold" panose="020F0704030504030204" pitchFamily="34" charset="0"/>
              </a:rPr>
              <a:t>People turned away and waiting too long</a:t>
            </a:r>
          </a:p>
          <a:p>
            <a:pPr marL="285750" indent="-285750">
              <a:spcBef>
                <a:spcPts val="0"/>
              </a:spcBef>
              <a:spcAft>
                <a:spcPts val="2400"/>
              </a:spcAft>
              <a:buFont typeface="Arial" panose="020B0604020202020204" pitchFamily="34" charset="0"/>
              <a:buChar char="•"/>
            </a:pPr>
            <a:r>
              <a:rPr lang="en-US" sz="1800" dirty="0">
                <a:latin typeface="Arial Rounded MT Bold" panose="020F0704030504030204" pitchFamily="34" charset="0"/>
              </a:rPr>
              <a:t>Quality of mental health treatment (CQC inspections)</a:t>
            </a:r>
          </a:p>
        </p:txBody>
      </p:sp>
      <p:pic>
        <p:nvPicPr>
          <p:cNvPr id="26" name="Picture 25">
            <a:extLst>
              <a:ext uri="{FF2B5EF4-FFF2-40B4-BE49-F238E27FC236}">
                <a16:creationId xmlns:a16="http://schemas.microsoft.com/office/drawing/2014/main" id="{FC361ED6-8898-4ACC-B82B-01D949376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917" y="1278293"/>
            <a:ext cx="7679465" cy="4577223"/>
          </a:xfrm>
          <a:prstGeom prst="rect">
            <a:avLst/>
          </a:prstGeom>
        </p:spPr>
      </p:pic>
    </p:spTree>
    <p:extLst>
      <p:ext uri="{BB962C8B-B14F-4D97-AF65-F5344CB8AC3E}">
        <p14:creationId xmlns:p14="http://schemas.microsoft.com/office/powerpoint/2010/main" val="37954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AB55840-28C1-4499-87BE-0136FE7C58E0}"/>
              </a:ext>
            </a:extLst>
          </p:cNvPr>
          <p:cNvSpPr>
            <a:spLocks noGrp="1" noChangeArrowheads="1"/>
          </p:cNvSpPr>
          <p:nvPr>
            <p:ph type="title"/>
          </p:nvPr>
        </p:nvSpPr>
        <p:spPr/>
        <p:txBody>
          <a:bodyPr/>
          <a:lstStyle/>
          <a:p>
            <a:r>
              <a:rPr lang="en-GB" altLang="en-US">
                <a:solidFill>
                  <a:srgbClr val="C00000"/>
                </a:solidFill>
                <a:latin typeface="Arial Rounded MT Bold" panose="020F0704030504030204" pitchFamily="34" charset="0"/>
              </a:rPr>
              <a:t>Study Aims/Method </a:t>
            </a:r>
            <a:endParaRPr lang="en-GB" altLang="en-US"/>
          </a:p>
        </p:txBody>
      </p:sp>
      <p:sp>
        <p:nvSpPr>
          <p:cNvPr id="14339" name="Content Placeholder 2">
            <a:extLst>
              <a:ext uri="{FF2B5EF4-FFF2-40B4-BE49-F238E27FC236}">
                <a16:creationId xmlns:a16="http://schemas.microsoft.com/office/drawing/2014/main" id="{E4FA4449-82EF-47E3-BAB0-E96EAF7A6B32}"/>
              </a:ext>
            </a:extLst>
          </p:cNvPr>
          <p:cNvSpPr>
            <a:spLocks noGrp="1" noChangeArrowheads="1"/>
          </p:cNvSpPr>
          <p:nvPr>
            <p:ph idx="1"/>
          </p:nvPr>
        </p:nvSpPr>
        <p:spPr>
          <a:xfrm>
            <a:off x="838200" y="1690688"/>
            <a:ext cx="10777538" cy="4762500"/>
          </a:xfrm>
        </p:spPr>
        <p:txBody>
          <a:bodyPr/>
          <a:lstStyle/>
          <a:p>
            <a:pPr>
              <a:spcAft>
                <a:spcPts val="1800"/>
              </a:spcAft>
            </a:pPr>
            <a:r>
              <a:rPr lang="en-GB" altLang="en-US" dirty="0">
                <a:latin typeface="Arial Rounded MT Bold" panose="020F0704030504030204" pitchFamily="34" charset="0"/>
              </a:rPr>
              <a:t>Probe interface between police and health/social services to derive emergent themes</a:t>
            </a:r>
          </a:p>
          <a:p>
            <a:pPr>
              <a:spcAft>
                <a:spcPts val="1800"/>
              </a:spcAft>
            </a:pPr>
            <a:r>
              <a:rPr lang="en-GB" altLang="en-US" dirty="0">
                <a:latin typeface="Arial Rounded MT Bold" panose="020F0704030504030204" pitchFamily="34" charset="0"/>
              </a:rPr>
              <a:t>196 in-depth interviews with police and health/social services involved in the detention, conveyance, assessment and treatment of detainees </a:t>
            </a:r>
          </a:p>
          <a:p>
            <a:pPr>
              <a:spcAft>
                <a:spcPts val="1800"/>
              </a:spcAft>
            </a:pPr>
            <a:r>
              <a:rPr lang="en-GB" altLang="en-US" dirty="0">
                <a:latin typeface="Arial Rounded MT Bold" panose="020F0704030504030204" pitchFamily="34" charset="0"/>
              </a:rPr>
              <a:t>Interviews analysed using ‘Framework’ method (Ritchie &amp; Lewis, 2003) to identify themes</a:t>
            </a:r>
          </a:p>
          <a:p>
            <a:pPr>
              <a:spcAft>
                <a:spcPts val="1800"/>
              </a:spcAft>
            </a:pPr>
            <a:r>
              <a:rPr lang="en-GB" altLang="en-US" dirty="0">
                <a:latin typeface="Arial Rounded MT Bold" panose="020F0704030504030204" pitchFamily="34" charset="0"/>
              </a:rPr>
              <a:t>Findings tested and refined by Delphi group of professionals (police, mental health)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4EA42D0-0E8D-4DF6-AA95-AC31CFF8373A}"/>
              </a:ext>
            </a:extLst>
          </p:cNvPr>
          <p:cNvSpPr>
            <a:spLocks noGrp="1" noChangeArrowheads="1"/>
          </p:cNvSpPr>
          <p:nvPr>
            <p:ph type="title"/>
          </p:nvPr>
        </p:nvSpPr>
        <p:spPr/>
        <p:txBody>
          <a:bodyPr/>
          <a:lstStyle/>
          <a:p>
            <a:r>
              <a:rPr lang="en-GB" altLang="en-US">
                <a:solidFill>
                  <a:srgbClr val="C00000"/>
                </a:solidFill>
                <a:latin typeface="Arial Rounded MT Bold" panose="020F0704030504030204" pitchFamily="34" charset="0"/>
              </a:rPr>
              <a:t>Background to the Study: London</a:t>
            </a:r>
            <a:endParaRPr lang="en-GB" altLang="en-US"/>
          </a:p>
        </p:txBody>
      </p:sp>
      <p:sp>
        <p:nvSpPr>
          <p:cNvPr id="3" name="Content Placeholder 2">
            <a:extLst>
              <a:ext uri="{FF2B5EF4-FFF2-40B4-BE49-F238E27FC236}">
                <a16:creationId xmlns:a16="http://schemas.microsoft.com/office/drawing/2014/main" id="{86D075A8-313F-4021-A892-6656B8362565}"/>
              </a:ext>
            </a:extLst>
          </p:cNvPr>
          <p:cNvSpPr>
            <a:spLocks noGrp="1"/>
          </p:cNvSpPr>
          <p:nvPr>
            <p:ph idx="1"/>
          </p:nvPr>
        </p:nvSpPr>
        <p:spPr>
          <a:xfrm>
            <a:off x="838200" y="2322513"/>
            <a:ext cx="10777538" cy="3790950"/>
          </a:xfrm>
        </p:spPr>
        <p:txBody>
          <a:bodyPr rtlCol="0">
            <a:normAutofit/>
          </a:bodyPr>
          <a:lstStyle/>
          <a:p>
            <a:pPr fontAlgn="auto">
              <a:spcAft>
                <a:spcPts val="1800"/>
              </a:spcAft>
              <a:defRPr/>
            </a:pPr>
            <a:r>
              <a:rPr lang="en-GB" dirty="0">
                <a:latin typeface="Arial Rounded MT Bold" panose="020F0704030504030204" pitchFamily="34" charset="0"/>
              </a:rPr>
              <a:t>National Crisis Care Concordat (2014) aimed to create ‘whole system’ integrated approach</a:t>
            </a:r>
          </a:p>
          <a:p>
            <a:pPr fontAlgn="auto">
              <a:spcAft>
                <a:spcPts val="1800"/>
              </a:spcAft>
              <a:defRPr/>
            </a:pPr>
            <a:r>
              <a:rPr lang="en-GB" dirty="0">
                <a:latin typeface="Arial Rounded MT Bold" panose="020F0704030504030204" pitchFamily="34" charset="0"/>
              </a:rPr>
              <a:t>BUT…in London it takes 2 hours to convey a person to an NHS place of safety</a:t>
            </a:r>
          </a:p>
          <a:p>
            <a:pPr fontAlgn="auto">
              <a:spcAft>
                <a:spcPts val="1800"/>
              </a:spcAft>
              <a:defRPr/>
            </a:pPr>
            <a:r>
              <a:rPr lang="en-GB" dirty="0">
                <a:latin typeface="Arial Rounded MT Bold" panose="020F0704030504030204" pitchFamily="34" charset="0"/>
              </a:rPr>
              <a:t>Multiple points in the S136 process with up to 10 separate organisations involved</a:t>
            </a:r>
          </a:p>
          <a:p>
            <a:pPr marL="0" indent="0" fontAlgn="auto">
              <a:spcAft>
                <a:spcPts val="1800"/>
              </a:spcAft>
              <a:buFont typeface="Arial" panose="020B0604020202020204" pitchFamily="34" charset="0"/>
              <a:buNone/>
              <a:defRPr/>
            </a:pPr>
            <a:endParaRPr lang="en-GB" dirty="0">
              <a:latin typeface="Arial Rounded MT Bold" panose="020F07040305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F75379-2B1D-4C03-AAA8-9C89C4D6DE46}"/>
              </a:ext>
            </a:extLst>
          </p:cNvPr>
          <p:cNvPicPr>
            <a:picLocks noChangeAspect="1"/>
          </p:cNvPicPr>
          <p:nvPr/>
        </p:nvPicPr>
        <p:blipFill>
          <a:blip r:embed="rId2"/>
          <a:stretch>
            <a:fillRect/>
          </a:stretch>
        </p:blipFill>
        <p:spPr>
          <a:xfrm>
            <a:off x="1494331" y="738951"/>
            <a:ext cx="9257395" cy="5615196"/>
          </a:xfrm>
          <a:prstGeom prst="rect">
            <a:avLst/>
          </a:prstGeom>
        </p:spPr>
      </p:pic>
    </p:spTree>
    <p:extLst>
      <p:ext uri="{BB962C8B-B14F-4D97-AF65-F5344CB8AC3E}">
        <p14:creationId xmlns:p14="http://schemas.microsoft.com/office/powerpoint/2010/main" val="139852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84C7FE-3A3F-4C19-892F-263BB7ABB21D}"/>
              </a:ext>
            </a:extLst>
          </p:cNvPr>
          <p:cNvPicPr>
            <a:picLocks noChangeAspect="1"/>
          </p:cNvPicPr>
          <p:nvPr/>
        </p:nvPicPr>
        <p:blipFill>
          <a:blip r:embed="rId2"/>
          <a:stretch>
            <a:fillRect/>
          </a:stretch>
        </p:blipFill>
        <p:spPr>
          <a:xfrm>
            <a:off x="1434281" y="640316"/>
            <a:ext cx="9323438" cy="5577367"/>
          </a:xfrm>
          <a:prstGeom prst="rect">
            <a:avLst/>
          </a:prstGeom>
        </p:spPr>
      </p:pic>
    </p:spTree>
    <p:extLst>
      <p:ext uri="{BB962C8B-B14F-4D97-AF65-F5344CB8AC3E}">
        <p14:creationId xmlns:p14="http://schemas.microsoft.com/office/powerpoint/2010/main" val="151950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3D0E-DFE2-4814-9215-8D6C1CEF715E}"/>
              </a:ext>
            </a:extLst>
          </p:cNvPr>
          <p:cNvSpPr>
            <a:spLocks noGrp="1"/>
          </p:cNvSpPr>
          <p:nvPr>
            <p:ph type="title"/>
          </p:nvPr>
        </p:nvSpPr>
        <p:spPr/>
        <p:txBody>
          <a:bodyPr/>
          <a:lstStyle/>
          <a:p>
            <a:r>
              <a:rPr lang="en-GB" dirty="0">
                <a:solidFill>
                  <a:srgbClr val="C00000"/>
                </a:solidFill>
                <a:latin typeface="Arial Rounded MT Bold" panose="020F0704030504030204" pitchFamily="34" charset="0"/>
              </a:rPr>
              <a:t>Detainee Perspectives</a:t>
            </a:r>
          </a:p>
        </p:txBody>
      </p:sp>
      <p:sp>
        <p:nvSpPr>
          <p:cNvPr id="3" name="Content Placeholder 2">
            <a:extLst>
              <a:ext uri="{FF2B5EF4-FFF2-40B4-BE49-F238E27FC236}">
                <a16:creationId xmlns:a16="http://schemas.microsoft.com/office/drawing/2014/main" id="{94D012D5-EB76-4781-8410-80CE39369B87}"/>
              </a:ext>
            </a:extLst>
          </p:cNvPr>
          <p:cNvSpPr>
            <a:spLocks noGrp="1"/>
          </p:cNvSpPr>
          <p:nvPr>
            <p:ph idx="1"/>
          </p:nvPr>
        </p:nvSpPr>
        <p:spPr>
          <a:xfrm>
            <a:off x="838200" y="1845637"/>
            <a:ext cx="10515600" cy="4612821"/>
          </a:xfrm>
        </p:spPr>
        <p:txBody>
          <a:bodyPr>
            <a:normAutofit fontScale="92500"/>
          </a:bodyPr>
          <a:lstStyle/>
          <a:p>
            <a:pPr>
              <a:lnSpc>
                <a:spcPct val="100000"/>
              </a:lnSpc>
              <a:spcBef>
                <a:spcPts val="0"/>
              </a:spcBef>
              <a:spcAft>
                <a:spcPts val="2400"/>
              </a:spcAft>
            </a:pPr>
            <a:r>
              <a:rPr lang="en-GB" dirty="0">
                <a:latin typeface="Arial Rounded MT Bold" panose="020F0704030504030204" pitchFamily="34" charset="0"/>
              </a:rPr>
              <a:t>The detention process ‘frames’ the detainee response to treatment </a:t>
            </a:r>
          </a:p>
          <a:p>
            <a:pPr>
              <a:lnSpc>
                <a:spcPct val="100000"/>
              </a:lnSpc>
              <a:spcBef>
                <a:spcPts val="0"/>
              </a:spcBef>
              <a:spcAft>
                <a:spcPts val="2400"/>
              </a:spcAft>
            </a:pPr>
            <a:r>
              <a:rPr lang="en-GB" dirty="0">
                <a:latin typeface="Arial Rounded MT Bold" panose="020F0704030504030204" pitchFamily="34" charset="0"/>
              </a:rPr>
              <a:t>Detention process is one episode, but have fragmentary recall </a:t>
            </a:r>
          </a:p>
          <a:p>
            <a:pPr>
              <a:lnSpc>
                <a:spcPct val="150000"/>
              </a:lnSpc>
              <a:spcBef>
                <a:spcPts val="0"/>
              </a:spcBef>
              <a:spcAft>
                <a:spcPts val="1800"/>
              </a:spcAft>
            </a:pPr>
            <a:r>
              <a:rPr lang="en-GB" dirty="0">
                <a:latin typeface="Arial Rounded MT Bold" panose="020F0704030504030204" pitchFamily="34" charset="0"/>
              </a:rPr>
              <a:t>Detainees confused/angry over time to access services</a:t>
            </a:r>
          </a:p>
          <a:p>
            <a:pPr>
              <a:lnSpc>
                <a:spcPct val="150000"/>
              </a:lnSpc>
              <a:spcBef>
                <a:spcPts val="0"/>
              </a:spcBef>
              <a:spcAft>
                <a:spcPts val="1800"/>
              </a:spcAft>
            </a:pPr>
            <a:r>
              <a:rPr lang="en-GB" dirty="0">
                <a:latin typeface="Arial Rounded MT Bold" panose="020F0704030504030204" pitchFamily="34" charset="0"/>
              </a:rPr>
              <a:t>Multiple assessment points that are ‘cold’ and ‘clinical’</a:t>
            </a:r>
          </a:p>
          <a:p>
            <a:pPr>
              <a:lnSpc>
                <a:spcPct val="110000"/>
              </a:lnSpc>
              <a:spcBef>
                <a:spcPts val="0"/>
              </a:spcBef>
              <a:spcAft>
                <a:spcPts val="1200"/>
              </a:spcAft>
            </a:pPr>
            <a:r>
              <a:rPr lang="en-GB" dirty="0">
                <a:latin typeface="Arial Rounded MT Bold" panose="020F0704030504030204" pitchFamily="34" charset="0"/>
              </a:rPr>
              <a:t>Importance of therapeutic interactions by ALL actors during the detention process (Sondhi et al, 2018)</a:t>
            </a:r>
          </a:p>
          <a:p>
            <a:pPr marL="0" indent="0">
              <a:lnSpc>
                <a:spcPct val="100000"/>
              </a:lnSpc>
              <a:spcBef>
                <a:spcPts val="0"/>
              </a:spcBef>
              <a:buNone/>
            </a:pPr>
            <a:endParaRPr lang="en-GB" dirty="0">
              <a:latin typeface="Arial Rounded MT Bold" panose="020F0704030504030204" pitchFamily="34" charset="0"/>
            </a:endParaRPr>
          </a:p>
        </p:txBody>
      </p:sp>
    </p:spTree>
    <p:extLst>
      <p:ext uri="{BB962C8B-B14F-4D97-AF65-F5344CB8AC3E}">
        <p14:creationId xmlns:p14="http://schemas.microsoft.com/office/powerpoint/2010/main" val="2518603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3499</TotalTime>
  <Words>1356</Words>
  <Application>Microsoft Office PowerPoint</Application>
  <PresentationFormat>Widescreen</PresentationFormat>
  <Paragraphs>137</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 Extra Light</vt:lpstr>
      <vt:lpstr>Arial</vt:lpstr>
      <vt:lpstr>Arial Rounded MT Bold</vt:lpstr>
      <vt:lpstr>Calibri</vt:lpstr>
      <vt:lpstr>Calibri Light</vt:lpstr>
      <vt:lpstr>Office Theme</vt:lpstr>
      <vt:lpstr>Police and Health Operational Staff Perspectives on managing detainees held under Section 136 of the Mental Health Act: A Qualitative Study in London</vt:lpstr>
      <vt:lpstr>PowerPoint Presentation</vt:lpstr>
      <vt:lpstr>What is Section 136?</vt:lpstr>
      <vt:lpstr>Controversies</vt:lpstr>
      <vt:lpstr>Study Aims/Method </vt:lpstr>
      <vt:lpstr>Background to the Study: London</vt:lpstr>
      <vt:lpstr>PowerPoint Presentation</vt:lpstr>
      <vt:lpstr>PowerPoint Presentation</vt:lpstr>
      <vt:lpstr>Detainee Perspectives</vt:lpstr>
      <vt:lpstr>‘Defensive’ Risk (Reuveni et al, 2017; Studdert et al, 2005) </vt:lpstr>
      <vt:lpstr>Risk Factors</vt:lpstr>
      <vt:lpstr>Risk Factors</vt:lpstr>
      <vt:lpstr>‘Defensive’ Risk: Health</vt:lpstr>
      <vt:lpstr>‘Defensive’ Risk: Health</vt:lpstr>
      <vt:lpstr>‘Defensive’ Risk: Health</vt:lpstr>
      <vt:lpstr>‘Defensive’ Risk: Police </vt:lpstr>
      <vt:lpstr>‘Defensive’ Risk: Police  </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Reconviction Rates of Prisoners Receiving Treatment for Alcohol Use Disorders</dc:title>
  <dc:creator>Arun Charles Sondhi</dc:creator>
  <cp:lastModifiedBy>Arun Charles Sondhi</cp:lastModifiedBy>
  <cp:revision>147</cp:revision>
  <dcterms:created xsi:type="dcterms:W3CDTF">2017-03-06T14:34:38Z</dcterms:created>
  <dcterms:modified xsi:type="dcterms:W3CDTF">2019-10-18T16:27:15Z</dcterms:modified>
</cp:coreProperties>
</file>